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0" r:id="rId2"/>
    <p:sldId id="271" r:id="rId3"/>
    <p:sldId id="272" r:id="rId4"/>
    <p:sldId id="273" r:id="rId5"/>
    <p:sldId id="276" r:id="rId6"/>
    <p:sldId id="274" r:id="rId7"/>
    <p:sldId id="275"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E4F00"/>
    <a:srgbClr val="338DCD"/>
    <a:srgbClr val="FFD8C5"/>
    <a:srgbClr val="FFBF9F"/>
    <a:srgbClr val="385723"/>
    <a:srgbClr val="E2F0D9"/>
    <a:srgbClr val="48247E"/>
    <a:srgbClr val="0A8464"/>
    <a:srgbClr val="0065B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varScale="1">
        <p:scale>
          <a:sx n="49" d="100"/>
          <a:sy n="49" d="100"/>
        </p:scale>
        <p:origin x="19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EEE052-0DEB-4F2D-8D55-EAEC1E555FEF}" type="datetimeFigureOut">
              <a:rPr lang="en-IE" smtClean="0"/>
              <a:t>18/06/2020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418539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EE052-0DEB-4F2D-8D55-EAEC1E555FEF}" type="datetimeFigureOut">
              <a:rPr lang="en-IE" smtClean="0"/>
              <a:t>18/06/2020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547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EE052-0DEB-4F2D-8D55-EAEC1E555FEF}" type="datetimeFigureOut">
              <a:rPr lang="en-IE" smtClean="0"/>
              <a:t>18/06/2020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32241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EEE052-0DEB-4F2D-8D55-EAEC1E555FEF}" type="datetimeFigureOut">
              <a:rPr lang="en-IE" smtClean="0"/>
              <a:t>18/06/2020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173571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EEE052-0DEB-4F2D-8D55-EAEC1E555FEF}" type="datetimeFigureOut">
              <a:rPr lang="en-IE" smtClean="0"/>
              <a:t>18/06/2020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29472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EEE052-0DEB-4F2D-8D55-EAEC1E555FEF}" type="datetimeFigureOut">
              <a:rPr lang="en-IE" smtClean="0"/>
              <a:t>18/06/2020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327069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EEE052-0DEB-4F2D-8D55-EAEC1E555FEF}" type="datetimeFigureOut">
              <a:rPr lang="en-IE" smtClean="0"/>
              <a:t>18/06/2020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56721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EEE052-0DEB-4F2D-8D55-EAEC1E555FEF}" type="datetimeFigureOut">
              <a:rPr lang="en-IE" smtClean="0"/>
              <a:t>18/06/2020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192869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EE052-0DEB-4F2D-8D55-EAEC1E555FEF}" type="datetimeFigureOut">
              <a:rPr lang="en-IE" smtClean="0"/>
              <a:t>18/06/2020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138130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A5EEE052-0DEB-4F2D-8D55-EAEC1E555FEF}" type="datetimeFigureOut">
              <a:rPr lang="en-IE" smtClean="0"/>
              <a:t>18/06/2020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201952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A5EEE052-0DEB-4F2D-8D55-EAEC1E555FEF}" type="datetimeFigureOut">
              <a:rPr lang="en-IE" smtClean="0"/>
              <a:t>18/06/2020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0B10950-9239-449F-B9CD-D550CDAEC641}" type="slidenum">
              <a:rPr lang="en-IE" smtClean="0"/>
              <a:t>‹#›</a:t>
            </a:fld>
            <a:endParaRPr lang="en-IE"/>
          </a:p>
        </p:txBody>
      </p:sp>
    </p:spTree>
    <p:extLst>
      <p:ext uri="{BB962C8B-B14F-4D97-AF65-F5344CB8AC3E}">
        <p14:creationId xmlns:p14="http://schemas.microsoft.com/office/powerpoint/2010/main" val="226503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5EEE052-0DEB-4F2D-8D55-EAEC1E555FEF}" type="datetimeFigureOut">
              <a:rPr lang="en-IE" smtClean="0"/>
              <a:t>18/06/2020</a:t>
            </a:fld>
            <a:endParaRPr lang="en-I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0B10950-9239-449F-B9CD-D550CDAEC641}" type="slidenum">
              <a:rPr lang="en-IE" smtClean="0"/>
              <a:t>‹#›</a:t>
            </a:fld>
            <a:endParaRPr lang="en-IE"/>
          </a:p>
        </p:txBody>
      </p:sp>
    </p:spTree>
    <p:extLst>
      <p:ext uri="{BB962C8B-B14F-4D97-AF65-F5344CB8AC3E}">
        <p14:creationId xmlns:p14="http://schemas.microsoft.com/office/powerpoint/2010/main" val="2495030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800D46-00D1-49E4-847F-21D6E69F7B4F}"/>
              </a:ext>
            </a:extLst>
          </p:cNvPr>
          <p:cNvSpPr/>
          <p:nvPr/>
        </p:nvSpPr>
        <p:spPr>
          <a:xfrm>
            <a:off x="1527436" y="4069612"/>
            <a:ext cx="4504795" cy="461665"/>
          </a:xfrm>
          <a:prstGeom prst="rect">
            <a:avLst/>
          </a:prstGeom>
        </p:spPr>
        <p:txBody>
          <a:bodyPr wrap="square">
            <a:spAutoFit/>
          </a:bodyPr>
          <a:lstStyle/>
          <a:p>
            <a:pPr algn="ctr"/>
            <a:r>
              <a:rPr lang="en-GB" sz="2400" b="1" dirty="0">
                <a:solidFill>
                  <a:srgbClr val="EE4F00"/>
                </a:solidFill>
                <a:latin typeface="Verdana" panose="020B0604030504040204" pitchFamily="34" charset="0"/>
                <a:ea typeface="MS Mincho" panose="02020609040205080304" pitchFamily="49" charset="-128"/>
                <a:cs typeface="Times New Roman" panose="02020603050405020304" pitchFamily="18" charset="0"/>
              </a:rPr>
              <a:t>HANDOUTS</a:t>
            </a:r>
            <a:endParaRPr lang="en-IE" sz="2400" dirty="0">
              <a:solidFill>
                <a:srgbClr val="EE4F00"/>
              </a:solidFill>
            </a:endParaRPr>
          </a:p>
        </p:txBody>
      </p:sp>
      <p:sp>
        <p:nvSpPr>
          <p:cNvPr id="10" name="Rectangle 9">
            <a:extLst>
              <a:ext uri="{FF2B5EF4-FFF2-40B4-BE49-F238E27FC236}">
                <a16:creationId xmlns:a16="http://schemas.microsoft.com/office/drawing/2014/main" id="{E913754A-5183-4470-BF90-98D519286E8E}"/>
              </a:ext>
            </a:extLst>
          </p:cNvPr>
          <p:cNvSpPr/>
          <p:nvPr/>
        </p:nvSpPr>
        <p:spPr>
          <a:xfrm>
            <a:off x="-1" y="10101263"/>
            <a:ext cx="7559676" cy="590550"/>
          </a:xfrm>
          <a:prstGeom prst="rect">
            <a:avLst/>
          </a:prstGeom>
          <a:solidFill>
            <a:srgbClr val="EE4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grpSp>
        <p:nvGrpSpPr>
          <p:cNvPr id="11" name="Group 10">
            <a:extLst>
              <a:ext uri="{FF2B5EF4-FFF2-40B4-BE49-F238E27FC236}">
                <a16:creationId xmlns:a16="http://schemas.microsoft.com/office/drawing/2014/main" id="{30B1BBD2-95EA-4726-83F8-A3C76987A169}"/>
              </a:ext>
            </a:extLst>
          </p:cNvPr>
          <p:cNvGrpSpPr/>
          <p:nvPr/>
        </p:nvGrpSpPr>
        <p:grpSpPr>
          <a:xfrm>
            <a:off x="-1" y="4838401"/>
            <a:ext cx="6714306" cy="1015010"/>
            <a:chOff x="523270" y="555966"/>
            <a:chExt cx="6714306" cy="1015010"/>
          </a:xfrm>
          <a:solidFill>
            <a:srgbClr val="EE4F00"/>
          </a:solidFill>
        </p:grpSpPr>
        <p:sp>
          <p:nvSpPr>
            <p:cNvPr id="13" name="Rectangle 12">
              <a:extLst>
                <a:ext uri="{FF2B5EF4-FFF2-40B4-BE49-F238E27FC236}">
                  <a16:creationId xmlns:a16="http://schemas.microsoft.com/office/drawing/2014/main" id="{F70D14AA-FE0F-48BF-868B-29C743C667A8}"/>
                </a:ext>
              </a:extLst>
            </p:cNvPr>
            <p:cNvSpPr/>
            <p:nvPr/>
          </p:nvSpPr>
          <p:spPr>
            <a:xfrm>
              <a:off x="523270" y="555966"/>
              <a:ext cx="6553343" cy="10150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15" name="Rectangle 14">
              <a:extLst>
                <a:ext uri="{FF2B5EF4-FFF2-40B4-BE49-F238E27FC236}">
                  <a16:creationId xmlns:a16="http://schemas.microsoft.com/office/drawing/2014/main" id="{FC227512-8ADC-4ADA-A682-38C9FC34D60F}"/>
                </a:ext>
              </a:extLst>
            </p:cNvPr>
            <p:cNvSpPr/>
            <p:nvPr/>
          </p:nvSpPr>
          <p:spPr>
            <a:xfrm>
              <a:off x="1368632" y="878805"/>
              <a:ext cx="5868944" cy="369332"/>
            </a:xfrm>
            <a:prstGeom prst="rect">
              <a:avLst/>
            </a:prstGeom>
            <a:noFill/>
          </p:spPr>
          <p:txBody>
            <a:bodyPr wrap="square">
              <a:spAutoFit/>
            </a:bodyPr>
            <a:lstStyle/>
            <a:p>
              <a:pPr algn="ctr"/>
              <a:r>
                <a:rPr lang="en-GB"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EMOTIONAL SUPPORT IN TEAMS</a:t>
              </a:r>
              <a:endParaRPr lang="en-IE" dirty="0"/>
            </a:p>
          </p:txBody>
        </p:sp>
      </p:grpSp>
      <p:pic>
        <p:nvPicPr>
          <p:cNvPr id="18" name="Picture 17">
            <a:extLst>
              <a:ext uri="{FF2B5EF4-FFF2-40B4-BE49-F238E27FC236}">
                <a16:creationId xmlns:a16="http://schemas.microsoft.com/office/drawing/2014/main" id="{CF201DCF-4664-4DB2-B731-743332188C5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17977" y="4880942"/>
            <a:ext cx="1109459" cy="929928"/>
          </a:xfrm>
          <a:prstGeom prst="rect">
            <a:avLst/>
          </a:prstGeom>
          <a:solidFill>
            <a:srgbClr val="EE4F00"/>
          </a:solidFill>
        </p:spPr>
      </p:pic>
      <p:pic>
        <p:nvPicPr>
          <p:cNvPr id="2" name="Picture 1" descr="Logo">
            <a:extLst>
              <a:ext uri="{FF2B5EF4-FFF2-40B4-BE49-F238E27FC236}">
                <a16:creationId xmlns:a16="http://schemas.microsoft.com/office/drawing/2014/main" id="{BBBE76F8-885C-4538-86AE-65DEAA211D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29687" y="2983318"/>
            <a:ext cx="3100002" cy="924360"/>
          </a:xfrm>
          <a:prstGeom prst="rect">
            <a:avLst/>
          </a:prstGeom>
          <a:noFill/>
          <a:ln>
            <a:noFill/>
          </a:ln>
        </p:spPr>
      </p:pic>
    </p:spTree>
    <p:extLst>
      <p:ext uri="{BB962C8B-B14F-4D97-AF65-F5344CB8AC3E}">
        <p14:creationId xmlns:p14="http://schemas.microsoft.com/office/powerpoint/2010/main" val="418999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Logo">
            <a:extLst>
              <a:ext uri="{FF2B5EF4-FFF2-40B4-BE49-F238E27FC236}">
                <a16:creationId xmlns:a16="http://schemas.microsoft.com/office/drawing/2014/main" id="{D5715301-42AC-4E78-A756-5EBA8976A9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876" y="256841"/>
            <a:ext cx="1710055" cy="509905"/>
          </a:xfrm>
          <a:prstGeom prst="rect">
            <a:avLst/>
          </a:prstGeom>
          <a:noFill/>
          <a:ln>
            <a:noFill/>
          </a:ln>
        </p:spPr>
      </p:pic>
      <p:sp>
        <p:nvSpPr>
          <p:cNvPr id="22" name="Rectangle 21">
            <a:extLst>
              <a:ext uri="{FF2B5EF4-FFF2-40B4-BE49-F238E27FC236}">
                <a16:creationId xmlns:a16="http://schemas.microsoft.com/office/drawing/2014/main" id="{BCDBA3F0-7999-4003-8165-17951228850F}"/>
              </a:ext>
            </a:extLst>
          </p:cNvPr>
          <p:cNvSpPr/>
          <p:nvPr/>
        </p:nvSpPr>
        <p:spPr>
          <a:xfrm>
            <a:off x="3036685" y="397414"/>
            <a:ext cx="1486304" cy="369332"/>
          </a:xfrm>
          <a:prstGeom prst="rect">
            <a:avLst/>
          </a:prstGeom>
        </p:spPr>
        <p:txBody>
          <a:bodyPr wrap="none">
            <a:spAutoFit/>
          </a:bodyPr>
          <a:lstStyle/>
          <a:p>
            <a:r>
              <a:rPr lang="en-GB" b="1" dirty="0">
                <a:solidFill>
                  <a:srgbClr val="EE4F00"/>
                </a:solidFill>
                <a:latin typeface="Verdana" panose="020B0604030504040204" pitchFamily="34" charset="0"/>
                <a:ea typeface="MS Mincho" panose="02020609040205080304" pitchFamily="49" charset="-128"/>
                <a:cs typeface="Times New Roman" panose="02020603050405020304" pitchFamily="18" charset="0"/>
              </a:rPr>
              <a:t>HANDOUT</a:t>
            </a:r>
            <a:endParaRPr lang="en-IE" dirty="0">
              <a:solidFill>
                <a:srgbClr val="EE4F00"/>
              </a:solidFill>
            </a:endParaRPr>
          </a:p>
        </p:txBody>
      </p:sp>
      <p:sp>
        <p:nvSpPr>
          <p:cNvPr id="2" name="Rectangle 1">
            <a:extLst>
              <a:ext uri="{FF2B5EF4-FFF2-40B4-BE49-F238E27FC236}">
                <a16:creationId xmlns:a16="http://schemas.microsoft.com/office/drawing/2014/main" id="{52CFC737-1FE0-4916-9748-B95563705905}"/>
              </a:ext>
            </a:extLst>
          </p:cNvPr>
          <p:cNvSpPr/>
          <p:nvPr/>
        </p:nvSpPr>
        <p:spPr>
          <a:xfrm>
            <a:off x="456983" y="1569808"/>
            <a:ext cx="6318379" cy="952825"/>
          </a:xfrm>
          <a:prstGeom prst="rect">
            <a:avLst/>
          </a:prstGeom>
        </p:spPr>
        <p:txBody>
          <a:bodyPr wrap="square">
            <a:spAutoFit/>
          </a:bodyPr>
          <a:lstStyle/>
          <a:p>
            <a:pPr algn="ctr">
              <a:lnSpc>
                <a:spcPct val="107000"/>
              </a:lnSpc>
              <a:spcAft>
                <a:spcPts val="800"/>
              </a:spcAft>
            </a:pPr>
            <a:r>
              <a:rPr lang="en-GB" sz="1400" b="1" dirty="0">
                <a:solidFill>
                  <a:srgbClr val="EE4F00"/>
                </a:solidFill>
                <a:latin typeface="Verdana" panose="020B0604030504040204" pitchFamily="34" charset="0"/>
                <a:ea typeface="Verdana" panose="020B0604030504040204" pitchFamily="34" charset="0"/>
                <a:cs typeface="Times New Roman" panose="02020603050405020304" pitchFamily="18" charset="0"/>
              </a:rPr>
              <a:t>The “ASSIST ME” model  </a:t>
            </a:r>
            <a:endParaRPr lang="en-IE" sz="1400" dirty="0">
              <a:solidFill>
                <a:srgbClr val="EE4F00"/>
              </a:solidFill>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1100" dirty="0">
                <a:latin typeface="Verdana" panose="020B0604030504040204" pitchFamily="34" charset="0"/>
                <a:ea typeface="Verdana" panose="020B0604030504040204" pitchFamily="34" charset="0"/>
                <a:cs typeface="Times New Roman" panose="02020603050405020304" pitchFamily="18" charset="0"/>
              </a:rPr>
              <a:t>The ASSIST ME model has been adapted by the HSE from the Medical Protection Society’s A.S.S.I.S.T model. It is developed to assist line managers, colleagues and peers in providing support for staff following adverse or traumatic events.  </a:t>
            </a:r>
            <a:endParaRPr lang="en-IE" sz="1100" dirty="0">
              <a:effectLst/>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F76154C-F1BD-438B-B916-72476CC1A247}"/>
              </a:ext>
            </a:extLst>
          </p:cNvPr>
          <p:cNvGraphicFramePr>
            <a:graphicFrameLocks noGrp="1"/>
          </p:cNvGraphicFramePr>
          <p:nvPr>
            <p:extLst>
              <p:ext uri="{D42A27DB-BD31-4B8C-83A1-F6EECF244321}">
                <p14:modId xmlns:p14="http://schemas.microsoft.com/office/powerpoint/2010/main" val="2599927057"/>
              </p:ext>
            </p:extLst>
          </p:nvPr>
        </p:nvGraphicFramePr>
        <p:xfrm>
          <a:off x="456983" y="2591348"/>
          <a:ext cx="6114180" cy="7196322"/>
        </p:xfrm>
        <a:graphic>
          <a:graphicData uri="http://schemas.openxmlformats.org/drawingml/2006/table">
            <a:tbl>
              <a:tblPr firstRow="1" firstCol="1" bandRow="1">
                <a:tableStyleId>{5C22544A-7EE6-4342-B048-85BDC9FD1C3A}</a:tableStyleId>
              </a:tblPr>
              <a:tblGrid>
                <a:gridCol w="431303">
                  <a:extLst>
                    <a:ext uri="{9D8B030D-6E8A-4147-A177-3AD203B41FA5}">
                      <a16:colId xmlns:a16="http://schemas.microsoft.com/office/drawing/2014/main" val="213532971"/>
                    </a:ext>
                  </a:extLst>
                </a:gridCol>
                <a:gridCol w="2841742">
                  <a:extLst>
                    <a:ext uri="{9D8B030D-6E8A-4147-A177-3AD203B41FA5}">
                      <a16:colId xmlns:a16="http://schemas.microsoft.com/office/drawing/2014/main" val="3004032091"/>
                    </a:ext>
                  </a:extLst>
                </a:gridCol>
                <a:gridCol w="2841135">
                  <a:extLst>
                    <a:ext uri="{9D8B030D-6E8A-4147-A177-3AD203B41FA5}">
                      <a16:colId xmlns:a16="http://schemas.microsoft.com/office/drawing/2014/main" val="1852318940"/>
                    </a:ext>
                  </a:extLst>
                </a:gridCol>
              </a:tblGrid>
              <a:tr h="1332141">
                <a:tc>
                  <a:txBody>
                    <a:bodyPr/>
                    <a:lstStyle/>
                    <a:p>
                      <a:pPr algn="ctr">
                        <a:lnSpc>
                          <a:spcPct val="107000"/>
                        </a:lnSpc>
                        <a:spcAft>
                          <a:spcPts val="0"/>
                        </a:spcAft>
                      </a:pPr>
                      <a:r>
                        <a:rPr lang="en-GB" sz="1600" dirty="0">
                          <a:effectLst/>
                          <a:latin typeface="Verdana" panose="020B0604030504040204" pitchFamily="34" charset="0"/>
                          <a:ea typeface="Verdana" panose="020B0604030504040204" pitchFamily="34" charset="0"/>
                        </a:rPr>
                        <a:t>A</a:t>
                      </a:r>
                      <a:endParaRPr lang="en-IE"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4F00"/>
                    </a:solidFill>
                  </a:tcPr>
                </a:tc>
                <a:tc>
                  <a:txBody>
                    <a:bodyPr/>
                    <a:lstStyle/>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ACKNOWLEDGE</a:t>
                      </a:r>
                      <a:r>
                        <a:rPr lang="en-GB" sz="1100" b="0" dirty="0">
                          <a:solidFill>
                            <a:schemeClr val="tx1"/>
                          </a:solidFill>
                          <a:effectLst/>
                          <a:latin typeface="Verdana" panose="020B0604030504040204" pitchFamily="34" charset="0"/>
                          <a:ea typeface="Verdana" panose="020B0604030504040204" pitchFamily="34" charset="0"/>
                        </a:rPr>
                        <a:t> with empathy the event and the impact on the member of staff. </a:t>
                      </a:r>
                      <a:endParaRPr lang="en-IE" sz="1100" b="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ASSESS</a:t>
                      </a:r>
                      <a:r>
                        <a:rPr lang="en-GB" sz="1100" b="0" dirty="0">
                          <a:solidFill>
                            <a:schemeClr val="tx1"/>
                          </a:solidFill>
                          <a:effectLst/>
                          <a:latin typeface="Verdana" panose="020B0604030504040204" pitchFamily="34" charset="0"/>
                          <a:ea typeface="Verdana" panose="020B0604030504040204" pitchFamily="34" charset="0"/>
                        </a:rPr>
                        <a:t> the impact of the event on the member of staff and on their ability to continue normal duties.</a:t>
                      </a:r>
                      <a:endParaRPr lang="en-IE" sz="11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chemeClr val="bg1"/>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solidFill>
                      <a:srgbClr val="FFD8C5"/>
                    </a:solidFill>
                  </a:tcPr>
                </a:tc>
                <a:tc>
                  <a:txBody>
                    <a:bodyPr/>
                    <a:lstStyle/>
                    <a:p>
                      <a:pPr>
                        <a:lnSpc>
                          <a:spcPct val="107000"/>
                        </a:lnSpc>
                        <a:spcAft>
                          <a:spcPts val="600"/>
                        </a:spcAft>
                      </a:pPr>
                      <a:r>
                        <a:rPr lang="en-GB" sz="1100" b="0" dirty="0">
                          <a:solidFill>
                            <a:schemeClr val="tx1"/>
                          </a:solidFill>
                          <a:effectLst/>
                          <a:latin typeface="Verdana" panose="020B0604030504040204" pitchFamily="34" charset="0"/>
                          <a:ea typeface="Verdana" panose="020B0604030504040204" pitchFamily="34" charset="0"/>
                        </a:rPr>
                        <a:t>“I came to see you as soon as I heard what happened. This must be very difficult for you. How are you doing?”</a:t>
                      </a:r>
                      <a:endParaRPr lang="en-IE" sz="1100" b="0" dirty="0">
                        <a:solidFill>
                          <a:schemeClr val="tx1"/>
                        </a:solidFill>
                        <a:effectLst/>
                        <a:latin typeface="Verdana" panose="020B0604030504040204" pitchFamily="34" charset="0"/>
                        <a:ea typeface="Verdana" panose="020B0604030504040204" pitchFamily="34"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solidFill>
                      <a:srgbClr val="FFD8C5"/>
                    </a:solidFill>
                  </a:tcPr>
                </a:tc>
                <a:extLst>
                  <a:ext uri="{0D108BD9-81ED-4DB2-BD59-A6C34878D82A}">
                    <a16:rowId xmlns:a16="http://schemas.microsoft.com/office/drawing/2014/main" val="470831615"/>
                  </a:ext>
                </a:extLst>
              </a:tr>
              <a:tr h="783680">
                <a:tc>
                  <a:txBody>
                    <a:bodyPr/>
                    <a:lstStyle/>
                    <a:p>
                      <a:pPr algn="ctr">
                        <a:lnSpc>
                          <a:spcPct val="107000"/>
                        </a:lnSpc>
                        <a:spcAft>
                          <a:spcPts val="0"/>
                        </a:spcAft>
                      </a:pPr>
                      <a:r>
                        <a:rPr lang="en-GB" sz="1600" dirty="0">
                          <a:effectLst/>
                          <a:latin typeface="Verdana" panose="020B0604030504040204" pitchFamily="34" charset="0"/>
                          <a:ea typeface="Verdana" panose="020B0604030504040204" pitchFamily="34" charset="0"/>
                        </a:rPr>
                        <a:t>S</a:t>
                      </a:r>
                      <a:endParaRPr lang="en-IE"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4F00"/>
                    </a:solidFill>
                  </a:tcPr>
                </a:tc>
                <a:tc>
                  <a:txBody>
                    <a:bodyPr/>
                    <a:lstStyle/>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SORRY</a:t>
                      </a:r>
                      <a:r>
                        <a:rPr lang="en-GB" sz="1100" dirty="0">
                          <a:solidFill>
                            <a:schemeClr val="tx1"/>
                          </a:solidFill>
                          <a:effectLst/>
                          <a:latin typeface="Verdana" panose="020B0604030504040204" pitchFamily="34" charset="0"/>
                          <a:ea typeface="Verdana" panose="020B0604030504040204" pitchFamily="34" charset="0"/>
                        </a:rPr>
                        <a:t> - express regret for their experience</a:t>
                      </a:r>
                      <a:endParaRPr lang="en-IE"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chemeClr val="bg1"/>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noFill/>
                  </a:tcPr>
                </a:tc>
                <a:tc>
                  <a:txBody>
                    <a:bodyPr/>
                    <a:lstStyle/>
                    <a:p>
                      <a:pPr>
                        <a:lnSpc>
                          <a:spcPct val="107000"/>
                        </a:lnSpc>
                        <a:spcAft>
                          <a:spcPts val="600"/>
                        </a:spcAft>
                      </a:pPr>
                      <a:r>
                        <a:rPr lang="en-GB" sz="1100" dirty="0">
                          <a:solidFill>
                            <a:schemeClr val="tx1"/>
                          </a:solidFill>
                          <a:effectLst/>
                          <a:latin typeface="Verdana" panose="020B0604030504040204" pitchFamily="34" charset="0"/>
                          <a:ea typeface="Verdana" panose="020B0604030504040204" pitchFamily="34" charset="0"/>
                        </a:rPr>
                        <a:t>“I am so sorry that this has happened”</a:t>
                      </a:r>
                    </a:p>
                    <a:p>
                      <a:pPr>
                        <a:lnSpc>
                          <a:spcPct val="107000"/>
                        </a:lnSpc>
                        <a:spcAft>
                          <a:spcPts val="600"/>
                        </a:spcAft>
                      </a:pPr>
                      <a:r>
                        <a:rPr lang="en-GB" sz="1100" dirty="0">
                          <a:solidFill>
                            <a:schemeClr val="tx1"/>
                          </a:solidFill>
                          <a:effectLst/>
                          <a:latin typeface="Verdana" panose="020B0604030504040204" pitchFamily="34" charset="0"/>
                          <a:ea typeface="Verdana" panose="020B0604030504040204" pitchFamily="34" charset="0"/>
                        </a:rPr>
                        <a:t>“Sometimes despite our best efforts things can go wrong/errors can occur”</a:t>
                      </a:r>
                      <a:endParaRPr lang="en-IE"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noFill/>
                  </a:tcPr>
                </a:tc>
                <a:extLst>
                  <a:ext uri="{0D108BD9-81ED-4DB2-BD59-A6C34878D82A}">
                    <a16:rowId xmlns:a16="http://schemas.microsoft.com/office/drawing/2014/main" val="1195983727"/>
                  </a:ext>
                </a:extLst>
              </a:tr>
              <a:tr h="1384737">
                <a:tc>
                  <a:txBody>
                    <a:bodyPr/>
                    <a:lstStyle/>
                    <a:p>
                      <a:pPr algn="ctr">
                        <a:lnSpc>
                          <a:spcPct val="107000"/>
                        </a:lnSpc>
                        <a:spcAft>
                          <a:spcPts val="0"/>
                        </a:spcAft>
                      </a:pPr>
                      <a:r>
                        <a:rPr lang="en-GB" sz="1600" dirty="0">
                          <a:effectLst/>
                          <a:latin typeface="Verdana" panose="020B0604030504040204" pitchFamily="34" charset="0"/>
                          <a:ea typeface="Verdana" panose="020B0604030504040204" pitchFamily="34" charset="0"/>
                        </a:rPr>
                        <a:t>S</a:t>
                      </a:r>
                      <a:endParaRPr lang="en-IE"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4F00"/>
                    </a:solidFill>
                  </a:tcPr>
                </a:tc>
                <a:tc>
                  <a:txBody>
                    <a:bodyPr/>
                    <a:lstStyle/>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STORY</a:t>
                      </a:r>
                      <a:r>
                        <a:rPr lang="en-GB" sz="1100" dirty="0">
                          <a:solidFill>
                            <a:schemeClr val="tx1"/>
                          </a:solidFill>
                          <a:effectLst/>
                          <a:latin typeface="Verdana" panose="020B0604030504040204" pitchFamily="34" charset="0"/>
                          <a:ea typeface="Verdana" panose="020B0604030504040204" pitchFamily="34" charset="0"/>
                        </a:rPr>
                        <a:t> – allow time and space for them to recount what happened using active listening skills. </a:t>
                      </a:r>
                      <a:endParaRPr lang="en-IE" sz="110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dirty="0">
                          <a:solidFill>
                            <a:schemeClr val="tx1"/>
                          </a:solidFill>
                          <a:effectLst/>
                          <a:latin typeface="Verdana" panose="020B0604030504040204" pitchFamily="34" charset="0"/>
                          <a:ea typeface="Verdana" panose="020B0604030504040204" pitchFamily="34" charset="0"/>
                        </a:rPr>
                        <a:t>SHARE personal experience</a:t>
                      </a:r>
                      <a:endParaRPr lang="en-IE"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chemeClr val="bg1"/>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solidFill>
                      <a:srgbClr val="FFD8C5"/>
                    </a:solidFill>
                  </a:tcPr>
                </a:tc>
                <a:tc>
                  <a:txBody>
                    <a:bodyPr/>
                    <a:lstStyle/>
                    <a:p>
                      <a:pPr>
                        <a:lnSpc>
                          <a:spcPct val="107000"/>
                        </a:lnSpc>
                        <a:spcAft>
                          <a:spcPts val="600"/>
                        </a:spcAft>
                      </a:pPr>
                      <a:r>
                        <a:rPr lang="en-GB" sz="1100" dirty="0">
                          <a:solidFill>
                            <a:schemeClr val="tx1"/>
                          </a:solidFill>
                          <a:effectLst/>
                          <a:latin typeface="Verdana" panose="020B0604030504040204" pitchFamily="34" charset="0"/>
                          <a:ea typeface="Verdana" panose="020B0604030504040204" pitchFamily="34" charset="0"/>
                        </a:rPr>
                        <a:t>“Can I tell you about an experience of my own, how I felt and what I found helped me at that time?”</a:t>
                      </a:r>
                      <a:endParaRPr lang="en-IE" sz="110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dirty="0">
                          <a:solidFill>
                            <a:schemeClr val="tx1"/>
                          </a:solidFill>
                          <a:effectLst/>
                          <a:latin typeface="Verdana" panose="020B0604030504040204" pitchFamily="34" charset="0"/>
                          <a:ea typeface="Verdana" panose="020B0604030504040204" pitchFamily="34" charset="0"/>
                        </a:rPr>
                        <a:t> “You may find it helpful to talk about what happened. Would you like to talk about what has happened?”</a:t>
                      </a:r>
                      <a:endParaRPr lang="en-IE"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solidFill>
                      <a:srgbClr val="FFD8C5"/>
                    </a:solidFill>
                  </a:tcPr>
                </a:tc>
                <a:extLst>
                  <a:ext uri="{0D108BD9-81ED-4DB2-BD59-A6C34878D82A}">
                    <a16:rowId xmlns:a16="http://schemas.microsoft.com/office/drawing/2014/main" val="3021401132"/>
                  </a:ext>
                </a:extLst>
              </a:tr>
              <a:tr h="904809">
                <a:tc>
                  <a:txBody>
                    <a:bodyPr/>
                    <a:lstStyle/>
                    <a:p>
                      <a:pPr algn="ctr">
                        <a:lnSpc>
                          <a:spcPct val="107000"/>
                        </a:lnSpc>
                        <a:spcAft>
                          <a:spcPts val="0"/>
                        </a:spcAft>
                      </a:pPr>
                      <a:r>
                        <a:rPr lang="en-GB" sz="1600" dirty="0">
                          <a:effectLst/>
                          <a:latin typeface="Verdana" panose="020B0604030504040204" pitchFamily="34" charset="0"/>
                          <a:ea typeface="Verdana" panose="020B0604030504040204" pitchFamily="34" charset="0"/>
                        </a:rPr>
                        <a:t>I</a:t>
                      </a:r>
                      <a:endParaRPr lang="en-IE"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4F00"/>
                    </a:solidFill>
                  </a:tcPr>
                </a:tc>
                <a:tc>
                  <a:txBody>
                    <a:bodyPr/>
                    <a:lstStyle/>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INQUIRE</a:t>
                      </a:r>
                      <a:r>
                        <a:rPr lang="en-GB" sz="1100" dirty="0">
                          <a:solidFill>
                            <a:schemeClr val="tx1"/>
                          </a:solidFill>
                          <a:effectLst/>
                          <a:latin typeface="Verdana" panose="020B0604030504040204" pitchFamily="34" charset="0"/>
                          <a:ea typeface="Verdana" panose="020B0604030504040204" pitchFamily="34" charset="0"/>
                        </a:rPr>
                        <a:t> – encourage questions</a:t>
                      </a:r>
                      <a:endParaRPr lang="en-IE" sz="110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INFORMATION</a:t>
                      </a:r>
                      <a:r>
                        <a:rPr lang="en-GB" sz="1100" dirty="0">
                          <a:solidFill>
                            <a:schemeClr val="tx1"/>
                          </a:solidFill>
                          <a:effectLst/>
                          <a:latin typeface="Verdana" panose="020B0604030504040204" pitchFamily="34" charset="0"/>
                          <a:ea typeface="Verdana" panose="020B0604030504040204" pitchFamily="34" charset="0"/>
                        </a:rPr>
                        <a:t> – provide answers/information</a:t>
                      </a:r>
                      <a:endParaRPr lang="en-IE"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chemeClr val="bg1"/>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noFill/>
                  </a:tcPr>
                </a:tc>
                <a:tc>
                  <a:txBody>
                    <a:bodyPr/>
                    <a:lstStyle/>
                    <a:p>
                      <a:pPr>
                        <a:lnSpc>
                          <a:spcPct val="107000"/>
                        </a:lnSpc>
                        <a:spcAft>
                          <a:spcPts val="600"/>
                        </a:spcAft>
                      </a:pPr>
                      <a:r>
                        <a:rPr lang="en-GB" sz="1100" dirty="0">
                          <a:solidFill>
                            <a:schemeClr val="tx1"/>
                          </a:solidFill>
                          <a:effectLst/>
                          <a:latin typeface="Verdana" panose="020B0604030504040204" pitchFamily="34" charset="0"/>
                          <a:ea typeface="Verdana" panose="020B0604030504040204" pitchFamily="34" charset="0"/>
                        </a:rPr>
                        <a:t>“Do you have any questions?” </a:t>
                      </a:r>
                      <a:endParaRPr lang="en-IE" sz="110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dirty="0">
                          <a:solidFill>
                            <a:schemeClr val="tx1"/>
                          </a:solidFill>
                          <a:effectLst/>
                          <a:latin typeface="Verdana" panose="020B0604030504040204" pitchFamily="34" charset="0"/>
                          <a:ea typeface="Verdana" panose="020B0604030504040204" pitchFamily="34" charset="0"/>
                        </a:rPr>
                        <a:t>“Is there anything I can help you with at this time?”</a:t>
                      </a:r>
                      <a:endParaRPr lang="en-IE"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noFill/>
                  </a:tcPr>
                </a:tc>
                <a:extLst>
                  <a:ext uri="{0D108BD9-81ED-4DB2-BD59-A6C34878D82A}">
                    <a16:rowId xmlns:a16="http://schemas.microsoft.com/office/drawing/2014/main" val="2731289351"/>
                  </a:ext>
                </a:extLst>
              </a:tr>
              <a:tr h="2790955">
                <a:tc>
                  <a:txBody>
                    <a:bodyPr/>
                    <a:lstStyle/>
                    <a:p>
                      <a:pPr algn="ctr">
                        <a:lnSpc>
                          <a:spcPct val="107000"/>
                        </a:lnSpc>
                        <a:spcAft>
                          <a:spcPts val="0"/>
                        </a:spcAft>
                      </a:pPr>
                      <a:r>
                        <a:rPr lang="en-GB" sz="1600" dirty="0">
                          <a:effectLst/>
                          <a:latin typeface="Verdana" panose="020B0604030504040204" pitchFamily="34" charset="0"/>
                          <a:ea typeface="Verdana" panose="020B0604030504040204" pitchFamily="34" charset="0"/>
                        </a:rPr>
                        <a:t>S</a:t>
                      </a:r>
                      <a:endParaRPr lang="en-IE"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E4F00"/>
                      </a:solidFill>
                      <a:prstDash val="solid"/>
                      <a:round/>
                      <a:headEnd type="none" w="med" len="med"/>
                      <a:tailEnd type="none" w="med" len="med"/>
                    </a:lnB>
                    <a:solidFill>
                      <a:srgbClr val="EE4F00"/>
                    </a:solidFill>
                  </a:tcPr>
                </a:tc>
                <a:tc>
                  <a:txBody>
                    <a:bodyPr/>
                    <a:lstStyle/>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SUPPORTS</a:t>
                      </a:r>
                      <a:r>
                        <a:rPr lang="en-GB" sz="1100" dirty="0">
                          <a:solidFill>
                            <a:schemeClr val="tx1"/>
                          </a:solidFill>
                          <a:effectLst/>
                          <a:latin typeface="Verdana" panose="020B0604030504040204" pitchFamily="34" charset="0"/>
                          <a:ea typeface="Verdana" panose="020B0604030504040204" pitchFamily="34" charset="0"/>
                        </a:rPr>
                        <a:t> and </a:t>
                      </a:r>
                      <a:r>
                        <a:rPr lang="en-GB" sz="1100" b="1" dirty="0">
                          <a:solidFill>
                            <a:schemeClr val="tx1"/>
                          </a:solidFill>
                          <a:effectLst/>
                          <a:latin typeface="Verdana" panose="020B0604030504040204" pitchFamily="34" charset="0"/>
                          <a:ea typeface="Verdana" panose="020B0604030504040204" pitchFamily="34" charset="0"/>
                        </a:rPr>
                        <a:t>SOLUTIONS</a:t>
                      </a:r>
                      <a:br>
                        <a:rPr lang="en-GB" sz="1100" dirty="0">
                          <a:solidFill>
                            <a:schemeClr val="tx1"/>
                          </a:solidFill>
                          <a:effectLst/>
                          <a:latin typeface="Verdana" panose="020B0604030504040204" pitchFamily="34" charset="0"/>
                          <a:ea typeface="Verdana" panose="020B0604030504040204" pitchFamily="34" charset="0"/>
                        </a:rPr>
                      </a:br>
                      <a:r>
                        <a:rPr lang="en-GB" sz="1100" dirty="0">
                          <a:solidFill>
                            <a:schemeClr val="tx1"/>
                          </a:solidFill>
                          <a:effectLst/>
                          <a:latin typeface="Verdana" panose="020B0604030504040204" pitchFamily="34" charset="0"/>
                          <a:ea typeface="Verdana" panose="020B0604030504040204" pitchFamily="34" charset="0"/>
                        </a:rPr>
                        <a:t>- Formal emotional support </a:t>
                      </a:r>
                      <a:br>
                        <a:rPr lang="en-GB" sz="1100" dirty="0">
                          <a:solidFill>
                            <a:schemeClr val="tx1"/>
                          </a:solidFill>
                          <a:effectLst/>
                          <a:latin typeface="Verdana" panose="020B0604030504040204" pitchFamily="34" charset="0"/>
                          <a:ea typeface="Verdana" panose="020B0604030504040204" pitchFamily="34" charset="0"/>
                        </a:rPr>
                      </a:br>
                      <a:r>
                        <a:rPr lang="en-GB" sz="1100" dirty="0">
                          <a:solidFill>
                            <a:schemeClr val="tx1"/>
                          </a:solidFill>
                          <a:effectLst/>
                          <a:latin typeface="Verdana" panose="020B0604030504040204" pitchFamily="34" charset="0"/>
                          <a:ea typeface="Verdana" panose="020B0604030504040204" pitchFamily="34" charset="0"/>
                        </a:rPr>
                        <a:t>- Informal emotional support </a:t>
                      </a:r>
                      <a:br>
                        <a:rPr lang="en-GB" sz="1100" dirty="0">
                          <a:solidFill>
                            <a:schemeClr val="tx1"/>
                          </a:solidFill>
                          <a:effectLst/>
                          <a:latin typeface="Verdana" panose="020B0604030504040204" pitchFamily="34" charset="0"/>
                          <a:ea typeface="Verdana" panose="020B0604030504040204" pitchFamily="34" charset="0"/>
                        </a:rPr>
                      </a:br>
                      <a:r>
                        <a:rPr lang="en-GB" sz="1100" dirty="0">
                          <a:solidFill>
                            <a:schemeClr val="tx1"/>
                          </a:solidFill>
                          <a:effectLst/>
                          <a:latin typeface="Verdana" panose="020B0604030504040204" pitchFamily="34" charset="0"/>
                          <a:ea typeface="Verdana" panose="020B0604030504040204" pitchFamily="34" charset="0"/>
                        </a:rPr>
                        <a:t>- Practical support</a:t>
                      </a:r>
                      <a:br>
                        <a:rPr lang="en-GB" sz="1100" dirty="0">
                          <a:solidFill>
                            <a:schemeClr val="tx1"/>
                          </a:solidFill>
                          <a:effectLst/>
                          <a:latin typeface="Verdana" panose="020B0604030504040204" pitchFamily="34" charset="0"/>
                          <a:ea typeface="Verdana" panose="020B0604030504040204" pitchFamily="34" charset="0"/>
                        </a:rPr>
                      </a:br>
                      <a:endParaRPr lang="en-IE" sz="110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dirty="0">
                          <a:solidFill>
                            <a:schemeClr val="tx1"/>
                          </a:solidFill>
                          <a:effectLst/>
                          <a:latin typeface="Verdana" panose="020B0604030504040204" pitchFamily="34" charset="0"/>
                          <a:ea typeface="Verdana" panose="020B0604030504040204" pitchFamily="34" charset="0"/>
                        </a:rPr>
                        <a:t> </a:t>
                      </a:r>
                      <a:endParaRPr lang="en-IE"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chemeClr val="bg1"/>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solidFill>
                      <a:srgbClr val="FFD8C5"/>
                    </a:solidFill>
                  </a:tcPr>
                </a:tc>
                <a:tc>
                  <a:txBody>
                    <a:bodyPr/>
                    <a:lstStyle/>
                    <a:p>
                      <a:pPr>
                        <a:lnSpc>
                          <a:spcPct val="107000"/>
                        </a:lnSpc>
                        <a:spcAft>
                          <a:spcPts val="600"/>
                        </a:spcAft>
                      </a:pPr>
                      <a:r>
                        <a:rPr lang="en-GB" sz="1100" dirty="0">
                          <a:solidFill>
                            <a:schemeClr val="tx1"/>
                          </a:solidFill>
                          <a:effectLst/>
                          <a:latin typeface="Verdana" panose="020B0604030504040204" pitchFamily="34" charset="0"/>
                          <a:ea typeface="Verdana" panose="020B0604030504040204" pitchFamily="34" charset="0"/>
                        </a:rPr>
                        <a:t>Provide information on debriefing and the benefits of the same. Organise, with the consent of the staff member, one to one or team debriefing. Provide information on the other formal supports available, e.g. counselling. </a:t>
                      </a:r>
                      <a:endParaRPr lang="en-IE" sz="110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dirty="0">
                          <a:solidFill>
                            <a:schemeClr val="tx1"/>
                          </a:solidFill>
                          <a:effectLst/>
                          <a:latin typeface="Verdana" panose="020B0604030504040204" pitchFamily="34" charset="0"/>
                          <a:ea typeface="Verdana" panose="020B0604030504040204" pitchFamily="34" charset="0"/>
                        </a:rPr>
                        <a:t>“My door is open for you at all times. I will be checking in with you regularly to see how you are doing. In the meantime if you do wish to talk about this or discuss anything with me please come and see me or give me a call at any time. Can I arrange for someone to collect you from work?”</a:t>
                      </a:r>
                      <a:endParaRPr lang="en-IE" sz="11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solidFill>
                      <a:srgbClr val="FFD8C5"/>
                    </a:solidFill>
                  </a:tcPr>
                </a:tc>
                <a:extLst>
                  <a:ext uri="{0D108BD9-81ED-4DB2-BD59-A6C34878D82A}">
                    <a16:rowId xmlns:a16="http://schemas.microsoft.com/office/drawing/2014/main" val="3537796225"/>
                  </a:ext>
                </a:extLst>
              </a:tr>
            </a:tbl>
          </a:graphicData>
        </a:graphic>
      </p:graphicFrame>
      <p:sp>
        <p:nvSpPr>
          <p:cNvPr id="19" name="TextBox 18">
            <a:extLst>
              <a:ext uri="{FF2B5EF4-FFF2-40B4-BE49-F238E27FC236}">
                <a16:creationId xmlns:a16="http://schemas.microsoft.com/office/drawing/2014/main" id="{AF4169D1-5964-4DB7-A254-22025F003330}"/>
              </a:ext>
            </a:extLst>
          </p:cNvPr>
          <p:cNvSpPr txBox="1"/>
          <p:nvPr/>
        </p:nvSpPr>
        <p:spPr>
          <a:xfrm>
            <a:off x="2301245" y="9845178"/>
            <a:ext cx="2911402" cy="261610"/>
          </a:xfrm>
          <a:prstGeom prst="rect">
            <a:avLst/>
          </a:prstGeom>
          <a:noFill/>
        </p:spPr>
        <p:txBody>
          <a:bodyPr wrap="square" rtlCol="0">
            <a:spAutoFit/>
          </a:bodyPr>
          <a:lstStyle/>
          <a:p>
            <a:pPr algn="ctr"/>
            <a:r>
              <a:rPr lang="en-IE" sz="1050" b="1" dirty="0">
                <a:solidFill>
                  <a:srgbClr val="EE4F00"/>
                </a:solidFill>
                <a:latin typeface="Verdana" panose="020B0604030504040204" pitchFamily="34" charset="0"/>
                <a:ea typeface="Verdana" panose="020B0604030504040204" pitchFamily="34" charset="0"/>
                <a:cs typeface="Verdana" panose="020B0604030504040204" pitchFamily="34" charset="0"/>
              </a:rPr>
              <a:t>(Continues on next page)</a:t>
            </a:r>
          </a:p>
        </p:txBody>
      </p:sp>
    </p:spTree>
    <p:extLst>
      <p:ext uri="{BB962C8B-B14F-4D97-AF65-F5344CB8AC3E}">
        <p14:creationId xmlns:p14="http://schemas.microsoft.com/office/powerpoint/2010/main" val="125836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Logo">
            <a:extLst>
              <a:ext uri="{FF2B5EF4-FFF2-40B4-BE49-F238E27FC236}">
                <a16:creationId xmlns:a16="http://schemas.microsoft.com/office/drawing/2014/main" id="{D5715301-42AC-4E78-A756-5EBA8976A9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876" y="256841"/>
            <a:ext cx="1710055" cy="509905"/>
          </a:xfrm>
          <a:prstGeom prst="rect">
            <a:avLst/>
          </a:prstGeom>
          <a:noFill/>
          <a:ln>
            <a:noFill/>
          </a:ln>
        </p:spPr>
      </p:pic>
      <p:sp>
        <p:nvSpPr>
          <p:cNvPr id="22" name="Rectangle 21">
            <a:extLst>
              <a:ext uri="{FF2B5EF4-FFF2-40B4-BE49-F238E27FC236}">
                <a16:creationId xmlns:a16="http://schemas.microsoft.com/office/drawing/2014/main" id="{BCDBA3F0-7999-4003-8165-17951228850F}"/>
              </a:ext>
            </a:extLst>
          </p:cNvPr>
          <p:cNvSpPr/>
          <p:nvPr/>
        </p:nvSpPr>
        <p:spPr>
          <a:xfrm>
            <a:off x="3036685" y="397414"/>
            <a:ext cx="1486304" cy="369332"/>
          </a:xfrm>
          <a:prstGeom prst="rect">
            <a:avLst/>
          </a:prstGeom>
        </p:spPr>
        <p:txBody>
          <a:bodyPr wrap="none">
            <a:spAutoFit/>
          </a:bodyPr>
          <a:lstStyle/>
          <a:p>
            <a:r>
              <a:rPr lang="en-GB" b="1" dirty="0">
                <a:solidFill>
                  <a:srgbClr val="EE4F00"/>
                </a:solidFill>
                <a:latin typeface="Verdana" panose="020B0604030504040204" pitchFamily="34" charset="0"/>
                <a:ea typeface="MS Mincho" panose="02020609040205080304" pitchFamily="49" charset="-128"/>
                <a:cs typeface="Times New Roman" panose="02020603050405020304" pitchFamily="18" charset="0"/>
              </a:rPr>
              <a:t>HANDOUT</a:t>
            </a:r>
            <a:endParaRPr lang="en-IE" dirty="0">
              <a:solidFill>
                <a:srgbClr val="EE4F00"/>
              </a:solidFill>
            </a:endParaRPr>
          </a:p>
        </p:txBody>
      </p:sp>
      <p:sp>
        <p:nvSpPr>
          <p:cNvPr id="3" name="Rectangle 2">
            <a:extLst>
              <a:ext uri="{FF2B5EF4-FFF2-40B4-BE49-F238E27FC236}">
                <a16:creationId xmlns:a16="http://schemas.microsoft.com/office/drawing/2014/main" id="{D8E10E3E-BE12-4BC8-9969-68D10FA7BAFA}"/>
              </a:ext>
            </a:extLst>
          </p:cNvPr>
          <p:cNvSpPr/>
          <p:nvPr/>
        </p:nvSpPr>
        <p:spPr>
          <a:xfrm>
            <a:off x="456983" y="7862810"/>
            <a:ext cx="6318378" cy="903452"/>
          </a:xfrm>
          <a:prstGeom prst="rect">
            <a:avLst/>
          </a:prstGeom>
        </p:spPr>
        <p:txBody>
          <a:bodyPr wrap="square">
            <a:spAutoFit/>
          </a:bodyPr>
          <a:lstStyle/>
          <a:p>
            <a:pPr>
              <a:lnSpc>
                <a:spcPct val="107000"/>
              </a:lnSpc>
              <a:spcAft>
                <a:spcPts val="800"/>
              </a:spcAft>
            </a:pPr>
            <a:r>
              <a:rPr lang="en-GB" sz="1100" b="1" dirty="0">
                <a:latin typeface="Verdana" panose="020B0604030504040204" pitchFamily="34" charset="0"/>
                <a:ea typeface="Verdana" panose="020B0604030504040204" pitchFamily="34" charset="0"/>
                <a:cs typeface="Times New Roman" panose="02020603050405020304" pitchFamily="18" charset="0"/>
              </a:rPr>
              <a:t>Source:</a:t>
            </a:r>
            <a:r>
              <a:rPr lang="en-GB" sz="1100" dirty="0">
                <a:latin typeface="Verdana" panose="020B0604030504040204" pitchFamily="34" charset="0"/>
                <a:ea typeface="Verdana" panose="020B0604030504040204" pitchFamily="34" charset="0"/>
                <a:cs typeface="Times New Roman" panose="02020603050405020304" pitchFamily="18" charset="0"/>
              </a:rPr>
              <a:t> HSE - Supporting Staff following an adverse event. For details, see </a:t>
            </a:r>
            <a:r>
              <a:rPr lang="en-GB" sz="1100" u="sng" dirty="0">
                <a:latin typeface="Verdana" panose="020B0604030504040204" pitchFamily="34" charset="0"/>
                <a:ea typeface="Verdana" panose="020B0604030504040204" pitchFamily="34" charset="0"/>
                <a:cs typeface="Times New Roman" panose="02020603050405020304" pitchFamily="18" charset="0"/>
              </a:rPr>
              <a:t>https://www.hse.ie/eng/about/who/qid/other-quality-improvement-programmes/opendisclosure/opendiscfiles/bookletsuppstaffadverseevent.pdf</a:t>
            </a:r>
            <a:endParaRPr lang="en-IE" sz="1100" u="sng"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en-GB" sz="1100" u="sng" dirty="0">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F76154C-F1BD-438B-B916-72476CC1A247}"/>
              </a:ext>
            </a:extLst>
          </p:cNvPr>
          <p:cNvGraphicFramePr>
            <a:graphicFrameLocks noGrp="1"/>
          </p:cNvGraphicFramePr>
          <p:nvPr>
            <p:extLst>
              <p:ext uri="{D42A27DB-BD31-4B8C-83A1-F6EECF244321}">
                <p14:modId xmlns:p14="http://schemas.microsoft.com/office/powerpoint/2010/main" val="539230113"/>
              </p:ext>
            </p:extLst>
          </p:nvPr>
        </p:nvGraphicFramePr>
        <p:xfrm>
          <a:off x="456983" y="1853878"/>
          <a:ext cx="6114180" cy="5902309"/>
        </p:xfrm>
        <a:graphic>
          <a:graphicData uri="http://schemas.openxmlformats.org/drawingml/2006/table">
            <a:tbl>
              <a:tblPr firstRow="1" firstCol="1" bandRow="1">
                <a:tableStyleId>{5C22544A-7EE6-4342-B048-85BDC9FD1C3A}</a:tableStyleId>
              </a:tblPr>
              <a:tblGrid>
                <a:gridCol w="431303">
                  <a:extLst>
                    <a:ext uri="{9D8B030D-6E8A-4147-A177-3AD203B41FA5}">
                      <a16:colId xmlns:a16="http://schemas.microsoft.com/office/drawing/2014/main" val="213532971"/>
                    </a:ext>
                  </a:extLst>
                </a:gridCol>
                <a:gridCol w="2841742">
                  <a:extLst>
                    <a:ext uri="{9D8B030D-6E8A-4147-A177-3AD203B41FA5}">
                      <a16:colId xmlns:a16="http://schemas.microsoft.com/office/drawing/2014/main" val="3004032091"/>
                    </a:ext>
                  </a:extLst>
                </a:gridCol>
                <a:gridCol w="2841135">
                  <a:extLst>
                    <a:ext uri="{9D8B030D-6E8A-4147-A177-3AD203B41FA5}">
                      <a16:colId xmlns:a16="http://schemas.microsoft.com/office/drawing/2014/main" val="1852318940"/>
                    </a:ext>
                  </a:extLst>
                </a:gridCol>
              </a:tblGrid>
              <a:tr h="1232593">
                <a:tc>
                  <a:txBody>
                    <a:bodyPr/>
                    <a:lstStyle/>
                    <a:p>
                      <a:pPr algn="ctr">
                        <a:lnSpc>
                          <a:spcPct val="107000"/>
                        </a:lnSpc>
                        <a:spcAft>
                          <a:spcPts val="600"/>
                        </a:spcAft>
                      </a:pPr>
                      <a:r>
                        <a:rPr lang="en-GB" sz="1600" b="1" dirty="0">
                          <a:effectLst/>
                          <a:latin typeface="Verdana" panose="020B0604030504040204" pitchFamily="34" charset="0"/>
                          <a:ea typeface="Verdana" panose="020B0604030504040204" pitchFamily="34" charset="0"/>
                        </a:rPr>
                        <a:t>T</a:t>
                      </a:r>
                      <a:endParaRPr lang="en-IE"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4F00"/>
                    </a:solidFill>
                  </a:tcPr>
                </a:tc>
                <a:tc>
                  <a:txBody>
                    <a:bodyPr/>
                    <a:lstStyle/>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TRAVEL</a:t>
                      </a:r>
                      <a:r>
                        <a:rPr lang="en-GB" sz="1100" b="0" dirty="0">
                          <a:solidFill>
                            <a:schemeClr val="tx1"/>
                          </a:solidFill>
                          <a:effectLst/>
                          <a:latin typeface="Verdana" panose="020B0604030504040204" pitchFamily="34" charset="0"/>
                          <a:ea typeface="Verdana" panose="020B0604030504040204" pitchFamily="34" charset="0"/>
                        </a:rPr>
                        <a:t> – providing continued support and reassurance going forward and throughout the investigation/review process and open disclosure process.</a:t>
                      </a:r>
                      <a:endParaRPr lang="en-IE" sz="11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chemeClr val="bg1"/>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noFill/>
                  </a:tcPr>
                </a:tc>
                <a:tc>
                  <a:txBody>
                    <a:bodyPr/>
                    <a:lstStyle/>
                    <a:p>
                      <a:pPr>
                        <a:lnSpc>
                          <a:spcPct val="107000"/>
                        </a:lnSpc>
                        <a:spcAft>
                          <a:spcPts val="600"/>
                        </a:spcAft>
                      </a:pPr>
                      <a:r>
                        <a:rPr lang="en-GB" sz="1100" b="0" dirty="0">
                          <a:solidFill>
                            <a:schemeClr val="tx1"/>
                          </a:solidFill>
                          <a:effectLst/>
                          <a:latin typeface="Verdana" panose="020B0604030504040204" pitchFamily="34" charset="0"/>
                          <a:ea typeface="Verdana" panose="020B0604030504040204" pitchFamily="34" charset="0"/>
                        </a:rPr>
                        <a:t>“I am here to support you going forward” </a:t>
                      </a:r>
                      <a:endParaRPr lang="en-IE" sz="1100" b="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0" dirty="0">
                          <a:solidFill>
                            <a:schemeClr val="tx1"/>
                          </a:solidFill>
                          <a:effectLst/>
                          <a:latin typeface="Verdana" panose="020B0604030504040204" pitchFamily="34" charset="0"/>
                          <a:ea typeface="Verdana" panose="020B0604030504040204" pitchFamily="34" charset="0"/>
                        </a:rPr>
                        <a:t>“I will be with you every step of the way and I will assist you in any way I can”</a:t>
                      </a:r>
                      <a:endParaRPr lang="en-IE" sz="11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noFill/>
                  </a:tcPr>
                </a:tc>
                <a:extLst>
                  <a:ext uri="{0D108BD9-81ED-4DB2-BD59-A6C34878D82A}">
                    <a16:rowId xmlns:a16="http://schemas.microsoft.com/office/drawing/2014/main" val="2366621765"/>
                  </a:ext>
                </a:extLst>
              </a:tr>
              <a:tr h="2114145">
                <a:tc>
                  <a:txBody>
                    <a:bodyPr/>
                    <a:lstStyle/>
                    <a:p>
                      <a:pPr algn="ctr">
                        <a:lnSpc>
                          <a:spcPct val="107000"/>
                        </a:lnSpc>
                        <a:spcAft>
                          <a:spcPts val="600"/>
                        </a:spcAft>
                      </a:pPr>
                      <a:r>
                        <a:rPr lang="en-GB" sz="1600" b="1" dirty="0">
                          <a:effectLst/>
                          <a:latin typeface="Verdana" panose="020B0604030504040204" pitchFamily="34" charset="0"/>
                          <a:ea typeface="Verdana" panose="020B0604030504040204" pitchFamily="34" charset="0"/>
                        </a:rPr>
                        <a:t>M</a:t>
                      </a:r>
                      <a:endParaRPr lang="en-IE"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4F00"/>
                    </a:solidFill>
                  </a:tcPr>
                </a:tc>
                <a:tc>
                  <a:txBody>
                    <a:bodyPr/>
                    <a:lstStyle/>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MAINTAIN</a:t>
                      </a:r>
                      <a:r>
                        <a:rPr lang="en-GB" sz="1100" b="0" dirty="0">
                          <a:solidFill>
                            <a:schemeClr val="tx1"/>
                          </a:solidFill>
                          <a:effectLst/>
                          <a:latin typeface="Verdana" panose="020B0604030504040204" pitchFamily="34" charset="0"/>
                          <a:ea typeface="Verdana" panose="020B0604030504040204" pitchFamily="34" charset="0"/>
                        </a:rPr>
                        <a:t> contact </a:t>
                      </a:r>
                      <a:endParaRPr lang="en-IE" sz="1100" b="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MONITOR</a:t>
                      </a:r>
                      <a:r>
                        <a:rPr lang="en-GB" sz="1100" b="0" dirty="0">
                          <a:solidFill>
                            <a:schemeClr val="tx1"/>
                          </a:solidFill>
                          <a:effectLst/>
                          <a:latin typeface="Verdana" panose="020B0604030504040204" pitchFamily="34" charset="0"/>
                          <a:ea typeface="Verdana" panose="020B0604030504040204" pitchFamily="34" charset="0"/>
                        </a:rPr>
                        <a:t> progress</a:t>
                      </a:r>
                      <a:endParaRPr lang="en-IE" sz="1100" b="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MOVING</a:t>
                      </a:r>
                      <a:r>
                        <a:rPr lang="en-GB" sz="1100" b="0" dirty="0">
                          <a:solidFill>
                            <a:schemeClr val="tx1"/>
                          </a:solidFill>
                          <a:effectLst/>
                          <a:latin typeface="Verdana" panose="020B0604030504040204" pitchFamily="34" charset="0"/>
                          <a:ea typeface="Verdana" panose="020B0604030504040204" pitchFamily="34" charset="0"/>
                        </a:rPr>
                        <a:t> forward</a:t>
                      </a:r>
                      <a:endParaRPr lang="en-IE" sz="11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chemeClr val="bg1"/>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solidFill>
                      <a:srgbClr val="FFD8C5"/>
                    </a:solidFill>
                  </a:tcPr>
                </a:tc>
                <a:tc>
                  <a:txBody>
                    <a:bodyPr/>
                    <a:lstStyle/>
                    <a:p>
                      <a:pPr>
                        <a:lnSpc>
                          <a:spcPct val="107000"/>
                        </a:lnSpc>
                        <a:spcAft>
                          <a:spcPts val="600"/>
                        </a:spcAft>
                      </a:pPr>
                      <a:r>
                        <a:rPr lang="en-GB" sz="1100" b="0" dirty="0">
                          <a:solidFill>
                            <a:schemeClr val="tx1"/>
                          </a:solidFill>
                          <a:effectLst/>
                          <a:latin typeface="Verdana" panose="020B0604030504040204" pitchFamily="34" charset="0"/>
                          <a:ea typeface="Verdana" panose="020B0604030504040204" pitchFamily="34" charset="0"/>
                        </a:rPr>
                        <a:t>Ensure that there is continued contact with the staff member to prevent feelings of isolation. </a:t>
                      </a:r>
                      <a:endParaRPr lang="en-IE" sz="1100" b="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0" dirty="0">
                          <a:solidFill>
                            <a:schemeClr val="tx1"/>
                          </a:solidFill>
                          <a:effectLst/>
                          <a:latin typeface="Verdana" panose="020B0604030504040204" pitchFamily="34" charset="0"/>
                          <a:ea typeface="Verdana" panose="020B0604030504040204" pitchFamily="34" charset="0"/>
                        </a:rPr>
                        <a:t>Continually monitor and assess the staff member’s response to the event and their response to any interventions. </a:t>
                      </a:r>
                      <a:endParaRPr lang="en-IE" sz="1100" b="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0" dirty="0">
                          <a:solidFill>
                            <a:schemeClr val="tx1"/>
                          </a:solidFill>
                          <a:effectLst/>
                          <a:latin typeface="Verdana" panose="020B0604030504040204" pitchFamily="34" charset="0"/>
                          <a:ea typeface="Verdana" panose="020B0604030504040204" pitchFamily="34" charset="0"/>
                        </a:rPr>
                        <a:t>Provide guidance and support on their return to normal duties.</a:t>
                      </a:r>
                      <a:endParaRPr lang="en-IE" sz="11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solidFill>
                      <a:srgbClr val="FFD8C5"/>
                    </a:solidFill>
                  </a:tcPr>
                </a:tc>
                <a:extLst>
                  <a:ext uri="{0D108BD9-81ED-4DB2-BD59-A6C34878D82A}">
                    <a16:rowId xmlns:a16="http://schemas.microsoft.com/office/drawing/2014/main" val="820593619"/>
                  </a:ext>
                </a:extLst>
              </a:tr>
              <a:tr h="2555571">
                <a:tc>
                  <a:txBody>
                    <a:bodyPr/>
                    <a:lstStyle/>
                    <a:p>
                      <a:pPr algn="ctr">
                        <a:lnSpc>
                          <a:spcPct val="107000"/>
                        </a:lnSpc>
                        <a:spcAft>
                          <a:spcPts val="600"/>
                        </a:spcAft>
                      </a:pPr>
                      <a:r>
                        <a:rPr lang="en-GB" sz="1600" b="1" dirty="0">
                          <a:effectLst/>
                          <a:latin typeface="Verdana" panose="020B0604030504040204" pitchFamily="34" charset="0"/>
                          <a:ea typeface="Verdana" panose="020B0604030504040204" pitchFamily="34" charset="0"/>
                        </a:rPr>
                        <a:t>E</a:t>
                      </a:r>
                      <a:endParaRPr lang="en-IE" sz="1600" b="1" dirty="0">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E4F00"/>
                      </a:solidFill>
                      <a:prstDash val="solid"/>
                      <a:round/>
                      <a:headEnd type="none" w="med" len="med"/>
                      <a:tailEnd type="none" w="med" len="med"/>
                    </a:lnB>
                    <a:solidFill>
                      <a:srgbClr val="EE4F00"/>
                    </a:solidFill>
                  </a:tcPr>
                </a:tc>
                <a:tc>
                  <a:txBody>
                    <a:bodyPr/>
                    <a:lstStyle/>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END</a:t>
                      </a:r>
                      <a:r>
                        <a:rPr lang="en-GB" sz="1100" b="0" dirty="0">
                          <a:solidFill>
                            <a:schemeClr val="tx1"/>
                          </a:solidFill>
                          <a:effectLst/>
                          <a:latin typeface="Verdana" panose="020B0604030504040204" pitchFamily="34" charset="0"/>
                          <a:ea typeface="Verdana" panose="020B0604030504040204" pitchFamily="34" charset="0"/>
                        </a:rPr>
                        <a:t> – reaching a stage of closure from the event. </a:t>
                      </a:r>
                      <a:endParaRPr lang="en-IE" sz="1100" b="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1" dirty="0">
                          <a:solidFill>
                            <a:schemeClr val="tx1"/>
                          </a:solidFill>
                          <a:effectLst/>
                          <a:latin typeface="Verdana" panose="020B0604030504040204" pitchFamily="34" charset="0"/>
                          <a:ea typeface="Verdana" panose="020B0604030504040204" pitchFamily="34" charset="0"/>
                        </a:rPr>
                        <a:t>EVALUATE</a:t>
                      </a:r>
                      <a:endParaRPr lang="en-IE" sz="11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chemeClr val="bg1"/>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noFill/>
                  </a:tcPr>
                </a:tc>
                <a:tc>
                  <a:txBody>
                    <a:bodyPr/>
                    <a:lstStyle/>
                    <a:p>
                      <a:pPr>
                        <a:lnSpc>
                          <a:spcPct val="107000"/>
                        </a:lnSpc>
                        <a:spcAft>
                          <a:spcPts val="600"/>
                        </a:spcAft>
                      </a:pPr>
                      <a:r>
                        <a:rPr lang="en-GB" sz="1100" b="0" dirty="0">
                          <a:solidFill>
                            <a:schemeClr val="tx1"/>
                          </a:solidFill>
                          <a:effectLst/>
                          <a:latin typeface="Verdana" panose="020B0604030504040204" pitchFamily="34" charset="0"/>
                          <a:ea typeface="Verdana" panose="020B0604030504040204" pitchFamily="34" charset="0"/>
                        </a:rPr>
                        <a:t>Establish when the staff member has reached a stage of closure from the event as it is important at this stage not to keep re-opening the event with them.</a:t>
                      </a:r>
                      <a:endParaRPr lang="en-IE" sz="1100" b="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0" dirty="0">
                          <a:solidFill>
                            <a:schemeClr val="tx1"/>
                          </a:solidFill>
                          <a:effectLst/>
                          <a:latin typeface="Verdana" panose="020B0604030504040204" pitchFamily="34" charset="0"/>
                          <a:ea typeface="Verdana" panose="020B0604030504040204" pitchFamily="34" charset="0"/>
                        </a:rPr>
                        <a:t>Leave your door open to them if they should require any further assistance going forward. </a:t>
                      </a:r>
                      <a:endParaRPr lang="en-IE" sz="1100" b="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0" dirty="0">
                          <a:solidFill>
                            <a:schemeClr val="tx1"/>
                          </a:solidFill>
                          <a:effectLst/>
                          <a:latin typeface="Verdana" panose="020B0604030504040204" pitchFamily="34" charset="0"/>
                          <a:ea typeface="Verdana" panose="020B0604030504040204" pitchFamily="34" charset="0"/>
                        </a:rPr>
                        <a:t>Review the support provided with the staff member involved.</a:t>
                      </a:r>
                      <a:endParaRPr lang="en-IE" sz="1100" b="0" dirty="0">
                        <a:solidFill>
                          <a:schemeClr val="tx1"/>
                        </a:solidFill>
                        <a:effectLst/>
                        <a:latin typeface="Verdana" panose="020B0604030504040204" pitchFamily="34" charset="0"/>
                        <a:ea typeface="Verdana" panose="020B0604030504040204" pitchFamily="34" charset="0"/>
                      </a:endParaRPr>
                    </a:p>
                    <a:p>
                      <a:pPr>
                        <a:lnSpc>
                          <a:spcPct val="107000"/>
                        </a:lnSpc>
                        <a:spcAft>
                          <a:spcPts val="600"/>
                        </a:spcAft>
                      </a:pPr>
                      <a:r>
                        <a:rPr lang="en-GB" sz="1100" b="0" dirty="0">
                          <a:solidFill>
                            <a:schemeClr val="tx1"/>
                          </a:solidFill>
                          <a:effectLst/>
                          <a:latin typeface="Verdana" panose="020B0604030504040204" pitchFamily="34" charset="0"/>
                          <a:ea typeface="Verdana" panose="020B0604030504040204" pitchFamily="34" charset="0"/>
                        </a:rPr>
                        <a:t>Consider feedback and establish any learning which may benefit other staff.</a:t>
                      </a:r>
                      <a:endParaRPr lang="en-IE" sz="11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43220" marR="43220" marT="0" marB="0" anchor="ctr">
                    <a:lnL w="12700" cap="flat" cmpd="sng" algn="ctr">
                      <a:solidFill>
                        <a:srgbClr val="EE4F00"/>
                      </a:solidFill>
                      <a:prstDash val="solid"/>
                      <a:round/>
                      <a:headEnd type="none" w="med" len="med"/>
                      <a:tailEnd type="none" w="med" len="med"/>
                    </a:lnL>
                    <a:lnR w="12700" cap="flat" cmpd="sng" algn="ctr">
                      <a:solidFill>
                        <a:srgbClr val="EE4F00"/>
                      </a:solidFill>
                      <a:prstDash val="solid"/>
                      <a:round/>
                      <a:headEnd type="none" w="med" len="med"/>
                      <a:tailEnd type="none" w="med" len="med"/>
                    </a:lnR>
                    <a:lnT w="12700" cap="flat" cmpd="sng" algn="ctr">
                      <a:solidFill>
                        <a:srgbClr val="EE4F00"/>
                      </a:solidFill>
                      <a:prstDash val="solid"/>
                      <a:round/>
                      <a:headEnd type="none" w="med" len="med"/>
                      <a:tailEnd type="none" w="med" len="med"/>
                    </a:lnT>
                    <a:lnB w="12700" cap="flat" cmpd="sng" algn="ctr">
                      <a:solidFill>
                        <a:srgbClr val="EE4F00"/>
                      </a:solidFill>
                      <a:prstDash val="solid"/>
                      <a:round/>
                      <a:headEnd type="none" w="med" len="med"/>
                      <a:tailEnd type="none" w="med" len="med"/>
                    </a:lnB>
                    <a:noFill/>
                  </a:tcPr>
                </a:tc>
                <a:extLst>
                  <a:ext uri="{0D108BD9-81ED-4DB2-BD59-A6C34878D82A}">
                    <a16:rowId xmlns:a16="http://schemas.microsoft.com/office/drawing/2014/main" val="295790642"/>
                  </a:ext>
                </a:extLst>
              </a:tr>
            </a:tbl>
          </a:graphicData>
        </a:graphic>
      </p:graphicFrame>
      <p:sp>
        <p:nvSpPr>
          <p:cNvPr id="12" name="Rectangle 11">
            <a:extLst>
              <a:ext uri="{FF2B5EF4-FFF2-40B4-BE49-F238E27FC236}">
                <a16:creationId xmlns:a16="http://schemas.microsoft.com/office/drawing/2014/main" id="{3D84215A-20EA-42E1-A093-1CC65BE2CBDE}"/>
              </a:ext>
            </a:extLst>
          </p:cNvPr>
          <p:cNvSpPr/>
          <p:nvPr/>
        </p:nvSpPr>
        <p:spPr>
          <a:xfrm>
            <a:off x="-1" y="10101263"/>
            <a:ext cx="7559676" cy="590550"/>
          </a:xfrm>
          <a:prstGeom prst="rect">
            <a:avLst/>
          </a:prstGeom>
          <a:solidFill>
            <a:srgbClr val="EE4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sp>
        <p:nvSpPr>
          <p:cNvPr id="18" name="Rectangle 17">
            <a:extLst>
              <a:ext uri="{FF2B5EF4-FFF2-40B4-BE49-F238E27FC236}">
                <a16:creationId xmlns:a16="http://schemas.microsoft.com/office/drawing/2014/main" id="{4A5DF8CE-F40C-4342-8CBA-9BE5DB4BB947}"/>
              </a:ext>
            </a:extLst>
          </p:cNvPr>
          <p:cNvSpPr/>
          <p:nvPr/>
        </p:nvSpPr>
        <p:spPr>
          <a:xfrm>
            <a:off x="-1" y="869472"/>
            <a:ext cx="6571164" cy="638965"/>
          </a:xfrm>
          <a:prstGeom prst="rect">
            <a:avLst/>
          </a:prstGeom>
          <a:solidFill>
            <a:srgbClr val="EE4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19" name="Rectangle 18">
            <a:extLst>
              <a:ext uri="{FF2B5EF4-FFF2-40B4-BE49-F238E27FC236}">
                <a16:creationId xmlns:a16="http://schemas.microsoft.com/office/drawing/2014/main" id="{58EC7462-E7FF-4E4F-A79A-E2282C023626}"/>
              </a:ext>
            </a:extLst>
          </p:cNvPr>
          <p:cNvSpPr/>
          <p:nvPr/>
        </p:nvSpPr>
        <p:spPr>
          <a:xfrm>
            <a:off x="1234164" y="1053954"/>
            <a:ext cx="5074853" cy="307777"/>
          </a:xfrm>
          <a:prstGeom prst="rect">
            <a:avLst/>
          </a:prstGeom>
          <a:solidFill>
            <a:srgbClr val="EE4F00"/>
          </a:solidFill>
        </p:spPr>
        <p:txBody>
          <a:bodyPr wrap="square">
            <a:spAutoFit/>
          </a:bodyPr>
          <a:lstStyle/>
          <a:p>
            <a:pPr algn="ctr"/>
            <a:r>
              <a:rPr lang="en-GB" sz="1400"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EMOTIONAL SUPPORT IN TEAMS</a:t>
            </a:r>
            <a:endParaRPr lang="en-IE" sz="1400" dirty="0"/>
          </a:p>
        </p:txBody>
      </p:sp>
      <p:sp>
        <p:nvSpPr>
          <p:cNvPr id="21" name="Rectangle 20">
            <a:extLst>
              <a:ext uri="{FF2B5EF4-FFF2-40B4-BE49-F238E27FC236}">
                <a16:creationId xmlns:a16="http://schemas.microsoft.com/office/drawing/2014/main" id="{E718F5DD-708F-4992-8A51-6C47034D56C1}"/>
              </a:ext>
            </a:extLst>
          </p:cNvPr>
          <p:cNvSpPr/>
          <p:nvPr/>
        </p:nvSpPr>
        <p:spPr>
          <a:xfrm>
            <a:off x="6775363" y="5053171"/>
            <a:ext cx="787400" cy="590550"/>
          </a:xfrm>
          <a:prstGeom prst="rect">
            <a:avLst/>
          </a:prstGeom>
          <a:solidFill>
            <a:srgbClr val="EE4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pic>
        <p:nvPicPr>
          <p:cNvPr id="23" name="Picture 22">
            <a:extLst>
              <a:ext uri="{FF2B5EF4-FFF2-40B4-BE49-F238E27FC236}">
                <a16:creationId xmlns:a16="http://schemas.microsoft.com/office/drawing/2014/main" id="{CE5BAB3B-9A72-4FCB-9368-A183BB93FC9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6984" y="899689"/>
            <a:ext cx="681782" cy="571457"/>
          </a:xfrm>
          <a:prstGeom prst="rect">
            <a:avLst/>
          </a:prstGeom>
          <a:solidFill>
            <a:srgbClr val="EE4F00"/>
          </a:solidFill>
        </p:spPr>
      </p:pic>
      <p:pic>
        <p:nvPicPr>
          <p:cNvPr id="24" name="Picture 23">
            <a:extLst>
              <a:ext uri="{FF2B5EF4-FFF2-40B4-BE49-F238E27FC236}">
                <a16:creationId xmlns:a16="http://schemas.microsoft.com/office/drawing/2014/main" id="{8CBFCAD6-0E56-44A4-A33D-D716A7A2107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11433" y="5073913"/>
            <a:ext cx="575734" cy="543986"/>
          </a:xfrm>
          <a:prstGeom prst="rect">
            <a:avLst/>
          </a:prstGeom>
          <a:solidFill>
            <a:srgbClr val="EE4F00"/>
          </a:solidFill>
        </p:spPr>
      </p:pic>
    </p:spTree>
    <p:extLst>
      <p:ext uri="{BB962C8B-B14F-4D97-AF65-F5344CB8AC3E}">
        <p14:creationId xmlns:p14="http://schemas.microsoft.com/office/powerpoint/2010/main" val="159059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a:extLst>
              <a:ext uri="{FF2B5EF4-FFF2-40B4-BE49-F238E27FC236}">
                <a16:creationId xmlns:a16="http://schemas.microsoft.com/office/drawing/2014/main" id="{3F837FE2-652F-4DA0-974F-E93F7A6DEA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876" y="256841"/>
            <a:ext cx="1710055" cy="509905"/>
          </a:xfrm>
          <a:prstGeom prst="rect">
            <a:avLst/>
          </a:prstGeom>
          <a:noFill/>
          <a:ln>
            <a:noFill/>
          </a:ln>
        </p:spPr>
      </p:pic>
      <p:sp>
        <p:nvSpPr>
          <p:cNvPr id="8" name="Rectangle 7">
            <a:extLst>
              <a:ext uri="{FF2B5EF4-FFF2-40B4-BE49-F238E27FC236}">
                <a16:creationId xmlns:a16="http://schemas.microsoft.com/office/drawing/2014/main" id="{DACD48B1-0BD5-4DA2-80C6-0A1B76E7C325}"/>
              </a:ext>
            </a:extLst>
          </p:cNvPr>
          <p:cNvSpPr/>
          <p:nvPr/>
        </p:nvSpPr>
        <p:spPr>
          <a:xfrm>
            <a:off x="2772989" y="397414"/>
            <a:ext cx="2013693" cy="369332"/>
          </a:xfrm>
          <a:prstGeom prst="rect">
            <a:avLst/>
          </a:prstGeom>
        </p:spPr>
        <p:txBody>
          <a:bodyPr wrap="none">
            <a:spAutoFit/>
          </a:bodyPr>
          <a:lstStyle/>
          <a:p>
            <a:r>
              <a:rPr lang="en-GB" b="1" dirty="0">
                <a:solidFill>
                  <a:srgbClr val="EE4F00"/>
                </a:solidFill>
                <a:latin typeface="Verdana" panose="020B0604030504040204" pitchFamily="34" charset="0"/>
                <a:ea typeface="MS Mincho" panose="02020609040205080304" pitchFamily="49" charset="-128"/>
                <a:cs typeface="Times New Roman" panose="02020603050405020304" pitchFamily="18" charset="0"/>
              </a:rPr>
              <a:t>STORY CARDS</a:t>
            </a:r>
            <a:endParaRPr lang="en-IE" dirty="0">
              <a:solidFill>
                <a:srgbClr val="EE4F00"/>
              </a:solidFill>
            </a:endParaRPr>
          </a:p>
        </p:txBody>
      </p:sp>
      <p:sp>
        <p:nvSpPr>
          <p:cNvPr id="12" name="Rectangle 11">
            <a:extLst>
              <a:ext uri="{FF2B5EF4-FFF2-40B4-BE49-F238E27FC236}">
                <a16:creationId xmlns:a16="http://schemas.microsoft.com/office/drawing/2014/main" id="{A17C0AEF-0F89-4571-BE8B-1161B0652AB0}"/>
              </a:ext>
            </a:extLst>
          </p:cNvPr>
          <p:cNvSpPr/>
          <p:nvPr/>
        </p:nvSpPr>
        <p:spPr>
          <a:xfrm>
            <a:off x="456984" y="8281449"/>
            <a:ext cx="6318378" cy="619721"/>
          </a:xfrm>
          <a:prstGeom prst="rect">
            <a:avLst/>
          </a:prstGeom>
        </p:spPr>
        <p:txBody>
          <a:bodyPr wrap="square">
            <a:spAutoFit/>
          </a:bodyPr>
          <a:lstStyle/>
          <a:p>
            <a:pPr>
              <a:lnSpc>
                <a:spcPct val="107000"/>
              </a:lnSpc>
              <a:spcAft>
                <a:spcPts val="800"/>
              </a:spcAft>
            </a:pPr>
            <a:r>
              <a:rPr lang="en-GB" sz="1100" b="1" dirty="0">
                <a:latin typeface="Verdana" panose="020B0604030504040204" pitchFamily="34" charset="0"/>
                <a:ea typeface="Verdana" panose="020B0604030504040204" pitchFamily="34" charset="0"/>
                <a:cs typeface="Times New Roman" panose="02020603050405020304" pitchFamily="18" charset="0"/>
              </a:rPr>
              <a:t>Source:</a:t>
            </a:r>
            <a:r>
              <a:rPr lang="en-GB" sz="1100" dirty="0">
                <a:latin typeface="Verdana" panose="020B0604030504040204" pitchFamily="34" charset="0"/>
                <a:ea typeface="Verdana" panose="020B0604030504040204" pitchFamily="34" charset="0"/>
                <a:cs typeface="Times New Roman" panose="02020603050405020304" pitchFamily="18" charset="0"/>
              </a:rPr>
              <a:t> PlayDecide: Patient Safety – A “serious game” learning tool to help health professionals to discuss patient safety and error reporting. </a:t>
            </a:r>
            <a:r>
              <a:rPr lang="en-GB" sz="1100" u="sng" dirty="0">
                <a:latin typeface="Verdana" panose="020B0604030504040204" pitchFamily="34" charset="0"/>
                <a:ea typeface="Verdana" panose="020B0604030504040204" pitchFamily="34" charset="0"/>
                <a:cs typeface="Times New Roman" panose="02020603050405020304" pitchFamily="18" charset="0"/>
              </a:rPr>
              <a:t>http://www.patientsafetydiscussions.ie </a:t>
            </a:r>
            <a:endParaRPr lang="en-IE" sz="1100" u="sng" dirty="0">
              <a:solidFill>
                <a:srgbClr val="385723"/>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B19FE94F-5863-4A7F-BE16-B08BA724D2F1}"/>
              </a:ext>
            </a:extLst>
          </p:cNvPr>
          <p:cNvSpPr/>
          <p:nvPr/>
        </p:nvSpPr>
        <p:spPr>
          <a:xfrm>
            <a:off x="-1" y="10101263"/>
            <a:ext cx="7559676" cy="590550"/>
          </a:xfrm>
          <a:prstGeom prst="rect">
            <a:avLst/>
          </a:prstGeom>
          <a:solidFill>
            <a:srgbClr val="EE4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sp>
        <p:nvSpPr>
          <p:cNvPr id="15" name="Rectangle 14">
            <a:extLst>
              <a:ext uri="{FF2B5EF4-FFF2-40B4-BE49-F238E27FC236}">
                <a16:creationId xmlns:a16="http://schemas.microsoft.com/office/drawing/2014/main" id="{F816727D-B8B2-437F-A6EF-83F470F04736}"/>
              </a:ext>
            </a:extLst>
          </p:cNvPr>
          <p:cNvSpPr/>
          <p:nvPr/>
        </p:nvSpPr>
        <p:spPr>
          <a:xfrm>
            <a:off x="-1" y="869472"/>
            <a:ext cx="6571164" cy="638965"/>
          </a:xfrm>
          <a:prstGeom prst="rect">
            <a:avLst/>
          </a:prstGeom>
          <a:solidFill>
            <a:srgbClr val="EE4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16" name="Rectangle 15">
            <a:extLst>
              <a:ext uri="{FF2B5EF4-FFF2-40B4-BE49-F238E27FC236}">
                <a16:creationId xmlns:a16="http://schemas.microsoft.com/office/drawing/2014/main" id="{AF380CE4-FB17-4515-8F82-B2EA6917B16B}"/>
              </a:ext>
            </a:extLst>
          </p:cNvPr>
          <p:cNvSpPr/>
          <p:nvPr/>
        </p:nvSpPr>
        <p:spPr>
          <a:xfrm>
            <a:off x="1234164" y="1053954"/>
            <a:ext cx="5074853" cy="307777"/>
          </a:xfrm>
          <a:prstGeom prst="rect">
            <a:avLst/>
          </a:prstGeom>
          <a:solidFill>
            <a:srgbClr val="EE4F00"/>
          </a:solidFill>
        </p:spPr>
        <p:txBody>
          <a:bodyPr wrap="square">
            <a:spAutoFit/>
          </a:bodyPr>
          <a:lstStyle/>
          <a:p>
            <a:pPr algn="ctr"/>
            <a:r>
              <a:rPr lang="en-GB" sz="1400"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EMOTIONAL SUPPORT IN TEAMS</a:t>
            </a:r>
            <a:endParaRPr lang="en-IE" sz="1400" dirty="0"/>
          </a:p>
        </p:txBody>
      </p:sp>
      <p:pic>
        <p:nvPicPr>
          <p:cNvPr id="18" name="Picture 17">
            <a:extLst>
              <a:ext uri="{FF2B5EF4-FFF2-40B4-BE49-F238E27FC236}">
                <a16:creationId xmlns:a16="http://schemas.microsoft.com/office/drawing/2014/main" id="{FCA945B9-A79D-44C1-9DA4-4BF7ADC8633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6984" y="899689"/>
            <a:ext cx="681782" cy="571457"/>
          </a:xfrm>
          <a:prstGeom prst="rect">
            <a:avLst/>
          </a:prstGeom>
          <a:solidFill>
            <a:srgbClr val="EE4F00"/>
          </a:solidFill>
        </p:spPr>
      </p:pic>
      <p:grpSp>
        <p:nvGrpSpPr>
          <p:cNvPr id="9" name="Group 8">
            <a:extLst>
              <a:ext uri="{FF2B5EF4-FFF2-40B4-BE49-F238E27FC236}">
                <a16:creationId xmlns:a16="http://schemas.microsoft.com/office/drawing/2014/main" id="{D3AE09BA-7EB8-420D-9BEC-13D72FF3CA65}"/>
              </a:ext>
            </a:extLst>
          </p:cNvPr>
          <p:cNvGrpSpPr/>
          <p:nvPr/>
        </p:nvGrpSpPr>
        <p:grpSpPr>
          <a:xfrm>
            <a:off x="5000537" y="1644070"/>
            <a:ext cx="2286000" cy="6588000"/>
            <a:chOff x="6555852" y="1671691"/>
            <a:chExt cx="2286000" cy="6588000"/>
          </a:xfrm>
        </p:grpSpPr>
        <p:sp>
          <p:nvSpPr>
            <p:cNvPr id="17" name="Rectangle 16">
              <a:extLst>
                <a:ext uri="{FF2B5EF4-FFF2-40B4-BE49-F238E27FC236}">
                  <a16:creationId xmlns:a16="http://schemas.microsoft.com/office/drawing/2014/main" id="{5C49C5D1-6B76-4618-9592-CC344443B685}"/>
                </a:ext>
              </a:extLst>
            </p:cNvPr>
            <p:cNvSpPr/>
            <p:nvPr/>
          </p:nvSpPr>
          <p:spPr>
            <a:xfrm>
              <a:off x="6597610" y="1671691"/>
              <a:ext cx="2168794" cy="6588000"/>
            </a:xfrm>
            <a:prstGeom prst="rect">
              <a:avLst/>
            </a:prstGeom>
            <a:solidFill>
              <a:srgbClr val="9F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17D14E1-4DC0-4185-9BEA-E9D518233FDC}"/>
                </a:ext>
              </a:extLst>
            </p:cNvPr>
            <p:cNvSpPr txBox="1"/>
            <p:nvPr/>
          </p:nvSpPr>
          <p:spPr>
            <a:xfrm>
              <a:off x="6555852" y="1867765"/>
              <a:ext cx="2286000" cy="338554"/>
            </a:xfrm>
            <a:prstGeom prst="rect">
              <a:avLst/>
            </a:prstGeom>
            <a:noFill/>
          </p:spPr>
          <p:txBody>
            <a:bodyPr wrap="square" rtlCol="0">
              <a:spAutoFit/>
            </a:bodyPr>
            <a:lstStyle/>
            <a:p>
              <a:pPr algn="ctr"/>
              <a:r>
                <a:rPr lang="en-IE" sz="1600" b="1" dirty="0">
                  <a:latin typeface="Arial" panose="020B0604020202020204" pitchFamily="34" charset="0"/>
                  <a:cs typeface="Arial" panose="020B0604020202020204" pitchFamily="34" charset="0"/>
                </a:rPr>
                <a:t>Story Card   1</a:t>
              </a:r>
            </a:p>
          </p:txBody>
        </p:sp>
        <p:cxnSp>
          <p:nvCxnSpPr>
            <p:cNvPr id="32" name="Straight Connector 31">
              <a:extLst>
                <a:ext uri="{FF2B5EF4-FFF2-40B4-BE49-F238E27FC236}">
                  <a16:creationId xmlns:a16="http://schemas.microsoft.com/office/drawing/2014/main" id="{56312051-E5B4-4249-B206-6A68745C7105}"/>
                </a:ext>
              </a:extLst>
            </p:cNvPr>
            <p:cNvCxnSpPr>
              <a:cxnSpLocks/>
            </p:cNvCxnSpPr>
            <p:nvPr/>
          </p:nvCxnSpPr>
          <p:spPr>
            <a:xfrm>
              <a:off x="6693694" y="2242264"/>
              <a:ext cx="19650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B36A58-C9D0-4A7D-A90E-D191AAF2396D}"/>
                </a:ext>
              </a:extLst>
            </p:cNvPr>
            <p:cNvCxnSpPr>
              <a:cxnSpLocks/>
            </p:cNvCxnSpPr>
            <p:nvPr/>
          </p:nvCxnSpPr>
          <p:spPr>
            <a:xfrm>
              <a:off x="6693694" y="2707611"/>
              <a:ext cx="19650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02408C9-62AB-4F37-9E0E-4BAA69941398}"/>
                </a:ext>
              </a:extLst>
            </p:cNvPr>
            <p:cNvSpPr txBox="1"/>
            <p:nvPr/>
          </p:nvSpPr>
          <p:spPr>
            <a:xfrm>
              <a:off x="6621176" y="4238649"/>
              <a:ext cx="2110107" cy="2308324"/>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Megan is a staff nurse in the Emergency Department.</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A patient presented to the Emergency Department with a dislocated shoulder and underwent a reduction procedure to relocate the shoulder. The patient was administered an incorrect drug, stopped breathing and required resuscitation. The Registrar approached me and advised me that he was going to make an entry on the chart that it was a drug allergy because documenting it as a medication error would put both our jobs at risk. </a:t>
              </a:r>
            </a:p>
          </p:txBody>
        </p:sp>
        <p:sp>
          <p:nvSpPr>
            <p:cNvPr id="35" name="TextBox 34">
              <a:extLst>
                <a:ext uri="{FF2B5EF4-FFF2-40B4-BE49-F238E27FC236}">
                  <a16:creationId xmlns:a16="http://schemas.microsoft.com/office/drawing/2014/main" id="{4C2F8E06-72A0-4658-9C85-97FC402D211B}"/>
                </a:ext>
              </a:extLst>
            </p:cNvPr>
            <p:cNvSpPr txBox="1"/>
            <p:nvPr/>
          </p:nvSpPr>
          <p:spPr>
            <a:xfrm>
              <a:off x="6621177" y="2351561"/>
              <a:ext cx="2110107" cy="230832"/>
            </a:xfrm>
            <a:prstGeom prst="rect">
              <a:avLst/>
            </a:prstGeom>
            <a:noFill/>
          </p:spPr>
          <p:txBody>
            <a:bodyPr wrap="square" rtlCol="0">
              <a:spAutoFit/>
            </a:bodyPr>
            <a:lstStyle/>
            <a:p>
              <a:r>
                <a:rPr lang="en-IE" sz="900" b="1" dirty="0">
                  <a:latin typeface="Arial" panose="020B0604020202020204" pitchFamily="34" charset="0"/>
                  <a:cs typeface="Arial" panose="020B0604020202020204" pitchFamily="34" charset="0"/>
                </a:rPr>
                <a:t>Communication/ Cover-up</a:t>
              </a:r>
            </a:p>
          </p:txBody>
        </p:sp>
        <p:pic>
          <p:nvPicPr>
            <p:cNvPr id="36" name="Picture 35">
              <a:extLst>
                <a:ext uri="{FF2B5EF4-FFF2-40B4-BE49-F238E27FC236}">
                  <a16:creationId xmlns:a16="http://schemas.microsoft.com/office/drawing/2014/main" id="{6F1424DE-F447-4CB9-AA3A-83084452DD90}"/>
                </a:ext>
              </a:extLst>
            </p:cNvPr>
            <p:cNvPicPr>
              <a:picLocks noChangeAspect="1"/>
            </p:cNvPicPr>
            <p:nvPr/>
          </p:nvPicPr>
          <p:blipFill rotWithShape="1">
            <a:blip r:embed="rId4"/>
            <a:srcRect l="15581" t="6841" r="18133" b="26136"/>
            <a:stretch/>
          </p:blipFill>
          <p:spPr>
            <a:xfrm>
              <a:off x="6693692" y="2842197"/>
              <a:ext cx="1965074" cy="1337194"/>
            </a:xfrm>
            <a:prstGeom prst="rect">
              <a:avLst/>
            </a:prstGeom>
          </p:spPr>
        </p:pic>
        <p:sp>
          <p:nvSpPr>
            <p:cNvPr id="37" name="Oval 36">
              <a:extLst>
                <a:ext uri="{FF2B5EF4-FFF2-40B4-BE49-F238E27FC236}">
                  <a16:creationId xmlns:a16="http://schemas.microsoft.com/office/drawing/2014/main" id="{AF55706A-51EA-4E3C-9778-CE5668B54091}"/>
                </a:ext>
              </a:extLst>
            </p:cNvPr>
            <p:cNvSpPr/>
            <p:nvPr/>
          </p:nvSpPr>
          <p:spPr>
            <a:xfrm>
              <a:off x="8153404" y="1874622"/>
              <a:ext cx="311506" cy="311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C75ECC19-F00C-45F1-8BF6-6A43AF4F7E0D}"/>
              </a:ext>
            </a:extLst>
          </p:cNvPr>
          <p:cNvGrpSpPr/>
          <p:nvPr/>
        </p:nvGrpSpPr>
        <p:grpSpPr>
          <a:xfrm>
            <a:off x="132166" y="1644070"/>
            <a:ext cx="2286000" cy="6588000"/>
            <a:chOff x="-2813801" y="1688761"/>
            <a:chExt cx="2286000" cy="6588000"/>
          </a:xfrm>
        </p:grpSpPr>
        <p:sp>
          <p:nvSpPr>
            <p:cNvPr id="39" name="Rectangle 38">
              <a:extLst>
                <a:ext uri="{FF2B5EF4-FFF2-40B4-BE49-F238E27FC236}">
                  <a16:creationId xmlns:a16="http://schemas.microsoft.com/office/drawing/2014/main" id="{4FA9FBA6-EC3E-4429-A1FD-06A750348F3A}"/>
                </a:ext>
              </a:extLst>
            </p:cNvPr>
            <p:cNvSpPr/>
            <p:nvPr/>
          </p:nvSpPr>
          <p:spPr>
            <a:xfrm>
              <a:off x="-2748477" y="1688761"/>
              <a:ext cx="2168793" cy="6588000"/>
            </a:xfrm>
            <a:prstGeom prst="rect">
              <a:avLst/>
            </a:prstGeom>
            <a:solidFill>
              <a:srgbClr val="9F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6D0A0B73-78CE-4DD2-AD2A-6D499420FB1B}"/>
                </a:ext>
              </a:extLst>
            </p:cNvPr>
            <p:cNvGrpSpPr/>
            <p:nvPr/>
          </p:nvGrpSpPr>
          <p:grpSpPr>
            <a:xfrm>
              <a:off x="-2813801" y="1886501"/>
              <a:ext cx="2286000" cy="5094707"/>
              <a:chOff x="12715413" y="2077881"/>
              <a:chExt cx="2286000" cy="5094707"/>
            </a:xfrm>
          </p:grpSpPr>
          <p:sp>
            <p:nvSpPr>
              <p:cNvPr id="53" name="TextBox 52">
                <a:extLst>
                  <a:ext uri="{FF2B5EF4-FFF2-40B4-BE49-F238E27FC236}">
                    <a16:creationId xmlns:a16="http://schemas.microsoft.com/office/drawing/2014/main" id="{0799EAA1-3ED5-4D15-A33A-8921CC1087BF}"/>
                  </a:ext>
                </a:extLst>
              </p:cNvPr>
              <p:cNvSpPr txBox="1"/>
              <p:nvPr/>
            </p:nvSpPr>
            <p:spPr>
              <a:xfrm>
                <a:off x="12715413" y="2077881"/>
                <a:ext cx="2286000" cy="338554"/>
              </a:xfrm>
              <a:prstGeom prst="rect">
                <a:avLst/>
              </a:prstGeom>
              <a:noFill/>
            </p:spPr>
            <p:txBody>
              <a:bodyPr wrap="square" rtlCol="0">
                <a:spAutoFit/>
              </a:bodyPr>
              <a:lstStyle/>
              <a:p>
                <a:pPr algn="ctr"/>
                <a:r>
                  <a:rPr lang="en-IE" sz="1600" b="1" dirty="0">
                    <a:latin typeface="Arial" panose="020B0604020202020204" pitchFamily="34" charset="0"/>
                    <a:cs typeface="Arial" panose="020B0604020202020204" pitchFamily="34" charset="0"/>
                  </a:rPr>
                  <a:t>Story Card   6</a:t>
                </a:r>
              </a:p>
            </p:txBody>
          </p:sp>
          <p:cxnSp>
            <p:nvCxnSpPr>
              <p:cNvPr id="54" name="Straight Connector 53">
                <a:extLst>
                  <a:ext uri="{FF2B5EF4-FFF2-40B4-BE49-F238E27FC236}">
                    <a16:creationId xmlns:a16="http://schemas.microsoft.com/office/drawing/2014/main" id="{5097502A-6B13-42A1-A3A4-14350ED2C2FA}"/>
                  </a:ext>
                </a:extLst>
              </p:cNvPr>
              <p:cNvCxnSpPr>
                <a:cxnSpLocks/>
              </p:cNvCxnSpPr>
              <p:nvPr/>
            </p:nvCxnSpPr>
            <p:spPr>
              <a:xfrm>
                <a:off x="12853255" y="2452380"/>
                <a:ext cx="19650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9A78731-CC3A-463D-B1BB-786B8A9EEDA3}"/>
                  </a:ext>
                </a:extLst>
              </p:cNvPr>
              <p:cNvCxnSpPr>
                <a:cxnSpLocks/>
              </p:cNvCxnSpPr>
              <p:nvPr/>
            </p:nvCxnSpPr>
            <p:spPr>
              <a:xfrm>
                <a:off x="12853255" y="2917727"/>
                <a:ext cx="19650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D8DE88A-D568-43C0-BF6A-C8979FFE0B09}"/>
                  </a:ext>
                </a:extLst>
              </p:cNvPr>
              <p:cNvSpPr txBox="1"/>
              <p:nvPr/>
            </p:nvSpPr>
            <p:spPr>
              <a:xfrm>
                <a:off x="12780737" y="4448765"/>
                <a:ext cx="2110107" cy="2723823"/>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Thomas is a 15 year old boy with rare disease requiring frequent hospital admission.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I was prescribed 2 litres of intravenous normal saline. The first bag of saline finished during the night, and when the pump alarm went off, the nurse came in with the second bag. I asked if she wanted to turn on the light, but she didn’t, and changed the bag. After she left I switched the light on and saw that the line was full of air. I knew that was dangerous, so I turned off the pump and called the nurse. She then primed the line properly and restarted the pump. She looked shocked, but she didn’t say anything about it.</a:t>
                </a:r>
              </a:p>
            </p:txBody>
          </p:sp>
          <p:sp>
            <p:nvSpPr>
              <p:cNvPr id="57" name="TextBox 56">
                <a:extLst>
                  <a:ext uri="{FF2B5EF4-FFF2-40B4-BE49-F238E27FC236}">
                    <a16:creationId xmlns:a16="http://schemas.microsoft.com/office/drawing/2014/main" id="{986C384A-A067-4BAD-A5A9-8046BCE22FFA}"/>
                  </a:ext>
                </a:extLst>
              </p:cNvPr>
              <p:cNvSpPr txBox="1"/>
              <p:nvPr/>
            </p:nvSpPr>
            <p:spPr>
              <a:xfrm>
                <a:off x="12780738" y="2561677"/>
                <a:ext cx="2110107" cy="230832"/>
              </a:xfrm>
              <a:prstGeom prst="rect">
                <a:avLst/>
              </a:prstGeom>
              <a:noFill/>
            </p:spPr>
            <p:txBody>
              <a:bodyPr wrap="square" rtlCol="0">
                <a:spAutoFit/>
              </a:bodyPr>
              <a:lstStyle/>
              <a:p>
                <a:r>
                  <a:rPr lang="en-GB" sz="900" b="1" dirty="0">
                    <a:latin typeface="Arial" panose="020B0604020202020204" pitchFamily="34" charset="0"/>
                    <a:cs typeface="Arial" panose="020B0604020202020204" pitchFamily="34" charset="0"/>
                  </a:rPr>
                  <a:t>Air in an intravenous line </a:t>
                </a:r>
                <a:endParaRPr lang="en-IE" sz="900" b="1" dirty="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78C0BA5-EFCF-4CB7-A146-F5F2DDCFA33E}"/>
                  </a:ext>
                </a:extLst>
              </p:cNvPr>
              <p:cNvSpPr/>
              <p:nvPr/>
            </p:nvSpPr>
            <p:spPr>
              <a:xfrm>
                <a:off x="12875612" y="3052313"/>
                <a:ext cx="1965600" cy="1342800"/>
              </a:xfrm>
              <a:prstGeom prst="rect">
                <a:avLst/>
              </a:prstGeom>
              <a:gradFill flip="none" rotWithShape="1">
                <a:gsLst>
                  <a:gs pos="0">
                    <a:srgbClr val="E5DBD1"/>
                  </a:gs>
                  <a:gs pos="61000">
                    <a:srgbClr val="D8D3CC"/>
                  </a:gs>
                  <a:gs pos="45000">
                    <a:srgbClr val="E5DBD1"/>
                  </a:gs>
                  <a:gs pos="100000">
                    <a:srgbClr val="EAE5D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9" name="Picture 58">
                <a:extLst>
                  <a:ext uri="{FF2B5EF4-FFF2-40B4-BE49-F238E27FC236}">
                    <a16:creationId xmlns:a16="http://schemas.microsoft.com/office/drawing/2014/main" id="{EA73C575-9EAA-49A6-9605-CB446242FA0F}"/>
                  </a:ext>
                </a:extLst>
              </p:cNvPr>
              <p:cNvPicPr>
                <a:picLocks noChangeAspect="1"/>
              </p:cNvPicPr>
              <p:nvPr/>
            </p:nvPicPr>
            <p:blipFill rotWithShape="1">
              <a:blip r:embed="rId5"/>
              <a:srcRect l="-1122" t="4891" r="1122" b="40313"/>
              <a:stretch/>
            </p:blipFill>
            <p:spPr>
              <a:xfrm>
                <a:off x="13030469" y="3058432"/>
                <a:ext cx="1627036" cy="1336682"/>
              </a:xfrm>
              <a:prstGeom prst="rect">
                <a:avLst/>
              </a:prstGeom>
            </p:spPr>
          </p:pic>
          <p:sp>
            <p:nvSpPr>
              <p:cNvPr id="60" name="Oval 59">
                <a:extLst>
                  <a:ext uri="{FF2B5EF4-FFF2-40B4-BE49-F238E27FC236}">
                    <a16:creationId xmlns:a16="http://schemas.microsoft.com/office/drawing/2014/main" id="{01C11BB1-222F-42AB-826D-D36A3FCCF07A}"/>
                  </a:ext>
                </a:extLst>
              </p:cNvPr>
              <p:cNvSpPr/>
              <p:nvPr/>
            </p:nvSpPr>
            <p:spPr>
              <a:xfrm>
                <a:off x="14308315" y="2094694"/>
                <a:ext cx="311506" cy="311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EAAC1172-69CF-404A-AE87-2C049FE377C1}"/>
              </a:ext>
            </a:extLst>
          </p:cNvPr>
          <p:cNvGrpSpPr/>
          <p:nvPr/>
        </p:nvGrpSpPr>
        <p:grpSpPr>
          <a:xfrm>
            <a:off x="2573023" y="1644070"/>
            <a:ext cx="2286000" cy="6588000"/>
            <a:chOff x="2472055" y="1671691"/>
            <a:chExt cx="2286000" cy="6588000"/>
          </a:xfrm>
        </p:grpSpPr>
        <p:sp>
          <p:nvSpPr>
            <p:cNvPr id="62" name="Rectangle 61">
              <a:extLst>
                <a:ext uri="{FF2B5EF4-FFF2-40B4-BE49-F238E27FC236}">
                  <a16:creationId xmlns:a16="http://schemas.microsoft.com/office/drawing/2014/main" id="{B0E4876C-CDED-4C75-93B6-FDDE8674155C}"/>
                </a:ext>
              </a:extLst>
            </p:cNvPr>
            <p:cNvSpPr/>
            <p:nvPr/>
          </p:nvSpPr>
          <p:spPr>
            <a:xfrm>
              <a:off x="2498185" y="1671691"/>
              <a:ext cx="2199264" cy="6588000"/>
            </a:xfrm>
            <a:prstGeom prst="rect">
              <a:avLst/>
            </a:prstGeom>
            <a:solidFill>
              <a:srgbClr val="9F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id="{42123635-1064-40E0-8DBE-9F8927ED7738}"/>
                </a:ext>
              </a:extLst>
            </p:cNvPr>
            <p:cNvGrpSpPr/>
            <p:nvPr/>
          </p:nvGrpSpPr>
          <p:grpSpPr>
            <a:xfrm>
              <a:off x="2472055" y="1886244"/>
              <a:ext cx="2286000" cy="5010799"/>
              <a:chOff x="2743425" y="2001383"/>
              <a:chExt cx="2286000" cy="5010799"/>
            </a:xfrm>
          </p:grpSpPr>
          <p:sp>
            <p:nvSpPr>
              <p:cNvPr id="76" name="TextBox 75">
                <a:extLst>
                  <a:ext uri="{FF2B5EF4-FFF2-40B4-BE49-F238E27FC236}">
                    <a16:creationId xmlns:a16="http://schemas.microsoft.com/office/drawing/2014/main" id="{ED13316A-2D23-48D3-B988-C99266D660C3}"/>
                  </a:ext>
                </a:extLst>
              </p:cNvPr>
              <p:cNvSpPr txBox="1"/>
              <p:nvPr/>
            </p:nvSpPr>
            <p:spPr>
              <a:xfrm>
                <a:off x="2743425" y="2001383"/>
                <a:ext cx="2286000" cy="338554"/>
              </a:xfrm>
              <a:prstGeom prst="rect">
                <a:avLst/>
              </a:prstGeom>
              <a:noFill/>
            </p:spPr>
            <p:txBody>
              <a:bodyPr wrap="square" rtlCol="0">
                <a:spAutoFit/>
              </a:bodyPr>
              <a:lstStyle/>
              <a:p>
                <a:pPr algn="ctr"/>
                <a:r>
                  <a:rPr lang="en-IE" sz="1600" b="1" dirty="0">
                    <a:latin typeface="Arial" panose="020B0604020202020204" pitchFamily="34" charset="0"/>
                    <a:cs typeface="Arial" panose="020B0604020202020204" pitchFamily="34" charset="0"/>
                  </a:rPr>
                  <a:t>Story Card   8</a:t>
                </a:r>
              </a:p>
            </p:txBody>
          </p:sp>
          <p:cxnSp>
            <p:nvCxnSpPr>
              <p:cNvPr id="77" name="Straight Connector 76">
                <a:extLst>
                  <a:ext uri="{FF2B5EF4-FFF2-40B4-BE49-F238E27FC236}">
                    <a16:creationId xmlns:a16="http://schemas.microsoft.com/office/drawing/2014/main" id="{21FEB30B-9EF1-4489-857F-A2522DD13852}"/>
                  </a:ext>
                </a:extLst>
              </p:cNvPr>
              <p:cNvCxnSpPr>
                <a:cxnSpLocks/>
              </p:cNvCxnSpPr>
              <p:nvPr/>
            </p:nvCxnSpPr>
            <p:spPr>
              <a:xfrm>
                <a:off x="2881267" y="2375882"/>
                <a:ext cx="19650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76450E8-3A56-4244-999C-984341215767}"/>
                  </a:ext>
                </a:extLst>
              </p:cNvPr>
              <p:cNvCxnSpPr>
                <a:cxnSpLocks/>
              </p:cNvCxnSpPr>
              <p:nvPr/>
            </p:nvCxnSpPr>
            <p:spPr>
              <a:xfrm>
                <a:off x="2881267" y="2841229"/>
                <a:ext cx="19650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391D3690-C3C2-4891-BBEA-484E28F24389}"/>
                  </a:ext>
                </a:extLst>
              </p:cNvPr>
              <p:cNvSpPr txBox="1"/>
              <p:nvPr/>
            </p:nvSpPr>
            <p:spPr>
              <a:xfrm>
                <a:off x="2808749" y="4426859"/>
                <a:ext cx="2110107" cy="2585323"/>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John is an intern in a large hospital on surgical rotation.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On a Registrar-led ward round with my team we came to Tom’s bed. It was obvious he needed intervention. Tom was lethargic, and had not taken oral fluids or eaten in the previous 24 hours, on a background of chronic diarrhoea. His skin was dark purple and his face was bloated. The Registrar said that Tom was no longer our patient, his care had been transferred to the medical team, so we moved to the next patient. I wanted to intervene, but was afraid what the Registrar might say. Tom died that night. </a:t>
                </a:r>
              </a:p>
            </p:txBody>
          </p:sp>
          <p:sp>
            <p:nvSpPr>
              <p:cNvPr id="80" name="TextBox 79">
                <a:extLst>
                  <a:ext uri="{FF2B5EF4-FFF2-40B4-BE49-F238E27FC236}">
                    <a16:creationId xmlns:a16="http://schemas.microsoft.com/office/drawing/2014/main" id="{15FD4EDB-2A20-4509-BC13-5E93968A3F03}"/>
                  </a:ext>
                </a:extLst>
              </p:cNvPr>
              <p:cNvSpPr txBox="1"/>
              <p:nvPr/>
            </p:nvSpPr>
            <p:spPr>
              <a:xfrm>
                <a:off x="2808750" y="2480121"/>
                <a:ext cx="2110107" cy="230832"/>
              </a:xfrm>
              <a:prstGeom prst="rect">
                <a:avLst/>
              </a:prstGeom>
              <a:noFill/>
            </p:spPr>
            <p:txBody>
              <a:bodyPr wrap="square" rtlCol="0">
                <a:spAutoFit/>
              </a:bodyPr>
              <a:lstStyle/>
              <a:p>
                <a:r>
                  <a:rPr lang="en-IE" sz="900" b="1" dirty="0">
                    <a:latin typeface="Arial" panose="020B0604020202020204" pitchFamily="34" charset="0"/>
                    <a:cs typeface="Arial" panose="020B0604020202020204" pitchFamily="34" charset="0"/>
                  </a:rPr>
                  <a:t>Ignored patient </a:t>
                </a:r>
              </a:p>
            </p:txBody>
          </p:sp>
          <p:pic>
            <p:nvPicPr>
              <p:cNvPr id="81" name="Picture 80">
                <a:extLst>
                  <a:ext uri="{FF2B5EF4-FFF2-40B4-BE49-F238E27FC236}">
                    <a16:creationId xmlns:a16="http://schemas.microsoft.com/office/drawing/2014/main" id="{46432CE5-338C-41B9-8BC5-1C17CFD77EA7}"/>
                  </a:ext>
                </a:extLst>
              </p:cNvPr>
              <p:cNvPicPr>
                <a:picLocks noChangeAspect="1"/>
              </p:cNvPicPr>
              <p:nvPr/>
            </p:nvPicPr>
            <p:blipFill rotWithShape="1">
              <a:blip r:embed="rId6"/>
              <a:srcRect l="21004" b="18621"/>
              <a:stretch/>
            </p:blipFill>
            <p:spPr>
              <a:xfrm>
                <a:off x="2881002" y="3045187"/>
                <a:ext cx="1965600" cy="1349922"/>
              </a:xfrm>
              <a:prstGeom prst="rect">
                <a:avLst/>
              </a:prstGeom>
            </p:spPr>
          </p:pic>
          <p:sp>
            <p:nvSpPr>
              <p:cNvPr id="82" name="Oval 81">
                <a:extLst>
                  <a:ext uri="{FF2B5EF4-FFF2-40B4-BE49-F238E27FC236}">
                    <a16:creationId xmlns:a16="http://schemas.microsoft.com/office/drawing/2014/main" id="{6A7AA9FC-7429-4C26-B23F-0C7462A1BAD9}"/>
                  </a:ext>
                </a:extLst>
              </p:cNvPr>
              <p:cNvSpPr/>
              <p:nvPr/>
            </p:nvSpPr>
            <p:spPr>
              <a:xfrm>
                <a:off x="4330596" y="2012861"/>
                <a:ext cx="311506" cy="311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23867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800D46-00D1-49E4-847F-21D6E69F7B4F}"/>
              </a:ext>
            </a:extLst>
          </p:cNvPr>
          <p:cNvSpPr/>
          <p:nvPr/>
        </p:nvSpPr>
        <p:spPr>
          <a:xfrm>
            <a:off x="1527436" y="3957541"/>
            <a:ext cx="4504795" cy="830997"/>
          </a:xfrm>
          <a:prstGeom prst="rect">
            <a:avLst/>
          </a:prstGeom>
        </p:spPr>
        <p:txBody>
          <a:bodyPr wrap="square">
            <a:spAutoFit/>
          </a:bodyPr>
          <a:lstStyle/>
          <a:p>
            <a:pPr algn="ctr"/>
            <a:r>
              <a:rPr lang="en-GB" sz="2400" b="1" dirty="0">
                <a:solidFill>
                  <a:srgbClr val="EE4F00"/>
                </a:solidFill>
                <a:latin typeface="Verdana" panose="020B0604030504040204" pitchFamily="34" charset="0"/>
                <a:ea typeface="MS Mincho" panose="02020609040205080304" pitchFamily="49" charset="-128"/>
                <a:cs typeface="Times New Roman" panose="02020603050405020304" pitchFamily="18" charset="0"/>
              </a:rPr>
              <a:t>POSTER EXAMPLE &amp; TEMPLATE</a:t>
            </a:r>
            <a:endParaRPr lang="en-IE" sz="2400" dirty="0">
              <a:solidFill>
                <a:srgbClr val="EE4F00"/>
              </a:solidFill>
            </a:endParaRPr>
          </a:p>
        </p:txBody>
      </p:sp>
      <p:sp>
        <p:nvSpPr>
          <p:cNvPr id="10" name="Rectangle 9">
            <a:extLst>
              <a:ext uri="{FF2B5EF4-FFF2-40B4-BE49-F238E27FC236}">
                <a16:creationId xmlns:a16="http://schemas.microsoft.com/office/drawing/2014/main" id="{E913754A-5183-4470-BF90-98D519286E8E}"/>
              </a:ext>
            </a:extLst>
          </p:cNvPr>
          <p:cNvSpPr/>
          <p:nvPr/>
        </p:nvSpPr>
        <p:spPr>
          <a:xfrm>
            <a:off x="-1" y="10101263"/>
            <a:ext cx="7559676" cy="590550"/>
          </a:xfrm>
          <a:prstGeom prst="rect">
            <a:avLst/>
          </a:prstGeom>
          <a:solidFill>
            <a:srgbClr val="EE4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grpSp>
        <p:nvGrpSpPr>
          <p:cNvPr id="11" name="Group 10">
            <a:extLst>
              <a:ext uri="{FF2B5EF4-FFF2-40B4-BE49-F238E27FC236}">
                <a16:creationId xmlns:a16="http://schemas.microsoft.com/office/drawing/2014/main" id="{30B1BBD2-95EA-4726-83F8-A3C76987A169}"/>
              </a:ext>
            </a:extLst>
          </p:cNvPr>
          <p:cNvGrpSpPr/>
          <p:nvPr/>
        </p:nvGrpSpPr>
        <p:grpSpPr>
          <a:xfrm>
            <a:off x="-1" y="4838401"/>
            <a:ext cx="6714306" cy="1015010"/>
            <a:chOff x="523270" y="555966"/>
            <a:chExt cx="6714306" cy="1015010"/>
          </a:xfrm>
          <a:solidFill>
            <a:srgbClr val="EE4F00"/>
          </a:solidFill>
        </p:grpSpPr>
        <p:sp>
          <p:nvSpPr>
            <p:cNvPr id="13" name="Rectangle 12">
              <a:extLst>
                <a:ext uri="{FF2B5EF4-FFF2-40B4-BE49-F238E27FC236}">
                  <a16:creationId xmlns:a16="http://schemas.microsoft.com/office/drawing/2014/main" id="{F70D14AA-FE0F-48BF-868B-29C743C667A8}"/>
                </a:ext>
              </a:extLst>
            </p:cNvPr>
            <p:cNvSpPr/>
            <p:nvPr/>
          </p:nvSpPr>
          <p:spPr>
            <a:xfrm>
              <a:off x="523270" y="555966"/>
              <a:ext cx="6553343" cy="10150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15" name="Rectangle 14">
              <a:extLst>
                <a:ext uri="{FF2B5EF4-FFF2-40B4-BE49-F238E27FC236}">
                  <a16:creationId xmlns:a16="http://schemas.microsoft.com/office/drawing/2014/main" id="{FC227512-8ADC-4ADA-A682-38C9FC34D60F}"/>
                </a:ext>
              </a:extLst>
            </p:cNvPr>
            <p:cNvSpPr/>
            <p:nvPr/>
          </p:nvSpPr>
          <p:spPr>
            <a:xfrm>
              <a:off x="1368632" y="878805"/>
              <a:ext cx="5868944" cy="369332"/>
            </a:xfrm>
            <a:prstGeom prst="rect">
              <a:avLst/>
            </a:prstGeom>
            <a:noFill/>
          </p:spPr>
          <p:txBody>
            <a:bodyPr wrap="square">
              <a:spAutoFit/>
            </a:bodyPr>
            <a:lstStyle/>
            <a:p>
              <a:pPr algn="ctr"/>
              <a:r>
                <a:rPr lang="en-GB"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EMOTIONAL SUPPORT IN TEAMS</a:t>
              </a:r>
              <a:endParaRPr lang="en-IE" dirty="0"/>
            </a:p>
          </p:txBody>
        </p:sp>
      </p:grpSp>
      <p:pic>
        <p:nvPicPr>
          <p:cNvPr id="18" name="Picture 17">
            <a:extLst>
              <a:ext uri="{FF2B5EF4-FFF2-40B4-BE49-F238E27FC236}">
                <a16:creationId xmlns:a16="http://schemas.microsoft.com/office/drawing/2014/main" id="{CF201DCF-4664-4DB2-B731-743332188C5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17977" y="4880942"/>
            <a:ext cx="1109459" cy="929928"/>
          </a:xfrm>
          <a:prstGeom prst="rect">
            <a:avLst/>
          </a:prstGeom>
          <a:solidFill>
            <a:srgbClr val="EE4F00"/>
          </a:solidFill>
        </p:spPr>
      </p:pic>
      <p:pic>
        <p:nvPicPr>
          <p:cNvPr id="2" name="Picture 1" descr="Logo">
            <a:extLst>
              <a:ext uri="{FF2B5EF4-FFF2-40B4-BE49-F238E27FC236}">
                <a16:creationId xmlns:a16="http://schemas.microsoft.com/office/drawing/2014/main" id="{BBBE76F8-885C-4538-86AE-65DEAA211D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29687" y="2983318"/>
            <a:ext cx="3100002" cy="924360"/>
          </a:xfrm>
          <a:prstGeom prst="rect">
            <a:avLst/>
          </a:prstGeom>
          <a:noFill/>
          <a:ln>
            <a:noFill/>
          </a:ln>
        </p:spPr>
      </p:pic>
    </p:spTree>
    <p:extLst>
      <p:ext uri="{BB962C8B-B14F-4D97-AF65-F5344CB8AC3E}">
        <p14:creationId xmlns:p14="http://schemas.microsoft.com/office/powerpoint/2010/main" val="409690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
            <a:extLst>
              <a:ext uri="{FF2B5EF4-FFF2-40B4-BE49-F238E27FC236}">
                <a16:creationId xmlns:a16="http://schemas.microsoft.com/office/drawing/2014/main" id="{CB8CDBBA-34D9-45DF-8910-D4ADF484A8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876" y="256841"/>
            <a:ext cx="1710055" cy="509905"/>
          </a:xfrm>
          <a:prstGeom prst="rect">
            <a:avLst/>
          </a:prstGeom>
          <a:noFill/>
          <a:ln>
            <a:noFill/>
          </a:ln>
        </p:spPr>
      </p:pic>
      <p:sp>
        <p:nvSpPr>
          <p:cNvPr id="16" name="Rectangle 15">
            <a:extLst>
              <a:ext uri="{FF2B5EF4-FFF2-40B4-BE49-F238E27FC236}">
                <a16:creationId xmlns:a16="http://schemas.microsoft.com/office/drawing/2014/main" id="{4CB08DA2-362A-4D49-B514-21FCADB03B03}"/>
              </a:ext>
            </a:extLst>
          </p:cNvPr>
          <p:cNvSpPr/>
          <p:nvPr/>
        </p:nvSpPr>
        <p:spPr>
          <a:xfrm>
            <a:off x="2525095" y="397414"/>
            <a:ext cx="2492990" cy="369332"/>
          </a:xfrm>
          <a:prstGeom prst="rect">
            <a:avLst/>
          </a:prstGeom>
        </p:spPr>
        <p:txBody>
          <a:bodyPr wrap="none">
            <a:spAutoFit/>
          </a:bodyPr>
          <a:lstStyle/>
          <a:p>
            <a:r>
              <a:rPr lang="en-GB" b="1" dirty="0">
                <a:solidFill>
                  <a:srgbClr val="EE4F00"/>
                </a:solidFill>
                <a:latin typeface="Verdana" panose="020B0604030504040204" pitchFamily="34" charset="0"/>
                <a:ea typeface="MS Mincho" panose="02020609040205080304" pitchFamily="49" charset="-128"/>
                <a:cs typeface="Times New Roman" panose="02020603050405020304" pitchFamily="18" charset="0"/>
              </a:rPr>
              <a:t>POSTER EXAMPLE</a:t>
            </a:r>
            <a:endParaRPr lang="en-IE" dirty="0">
              <a:solidFill>
                <a:srgbClr val="EE4F00"/>
              </a:solidFill>
            </a:endParaRPr>
          </a:p>
        </p:txBody>
      </p:sp>
      <p:sp>
        <p:nvSpPr>
          <p:cNvPr id="23" name="Rectangle 22">
            <a:extLst>
              <a:ext uri="{FF2B5EF4-FFF2-40B4-BE49-F238E27FC236}">
                <a16:creationId xmlns:a16="http://schemas.microsoft.com/office/drawing/2014/main" id="{4E9EA53D-1EFB-450E-87B2-658414E312A2}"/>
              </a:ext>
            </a:extLst>
          </p:cNvPr>
          <p:cNvSpPr/>
          <p:nvPr/>
        </p:nvSpPr>
        <p:spPr>
          <a:xfrm>
            <a:off x="2132944" y="1614999"/>
            <a:ext cx="3293786" cy="375552"/>
          </a:xfrm>
          <a:prstGeom prst="rect">
            <a:avLst/>
          </a:prstGeom>
        </p:spPr>
        <p:txBody>
          <a:bodyPr wrap="none">
            <a:spAutoFit/>
          </a:bodyPr>
          <a:lstStyle/>
          <a:p>
            <a:pPr algn="ct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Emotional Support in </a:t>
            </a: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Our Team  </a:t>
            </a:r>
            <a:endParaRPr lang="en-IE" sz="105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7" name="Group 36">
            <a:extLst>
              <a:ext uri="{FF2B5EF4-FFF2-40B4-BE49-F238E27FC236}">
                <a16:creationId xmlns:a16="http://schemas.microsoft.com/office/drawing/2014/main" id="{FF30E972-0561-413C-804E-79D2618B5D16}"/>
              </a:ext>
            </a:extLst>
          </p:cNvPr>
          <p:cNvGrpSpPr/>
          <p:nvPr/>
        </p:nvGrpSpPr>
        <p:grpSpPr>
          <a:xfrm>
            <a:off x="615876" y="3716879"/>
            <a:ext cx="5926516" cy="685800"/>
            <a:chOff x="615876" y="3752278"/>
            <a:chExt cx="5926516" cy="685800"/>
          </a:xfrm>
        </p:grpSpPr>
        <p:sp>
          <p:nvSpPr>
            <p:cNvPr id="24" name="Text Box 2">
              <a:extLst>
                <a:ext uri="{FF2B5EF4-FFF2-40B4-BE49-F238E27FC236}">
                  <a16:creationId xmlns:a16="http://schemas.microsoft.com/office/drawing/2014/main" id="{9B9C92FE-A03E-44EA-95E1-01193E390EA0}"/>
                </a:ext>
              </a:extLst>
            </p:cNvPr>
            <p:cNvSpPr txBox="1">
              <a:spLocks noChangeArrowheads="1"/>
            </p:cNvSpPr>
            <p:nvPr/>
          </p:nvSpPr>
          <p:spPr bwMode="auto">
            <a:xfrm>
              <a:off x="615876" y="3752278"/>
              <a:ext cx="2947532" cy="6858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100" b="1"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Times New Roman" panose="02020603050405020304" pitchFamily="18" charset="0"/>
                </a:rPr>
                <a:t>Open door policy </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100" b="1"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Times New Roman" panose="02020603050405020304" pitchFamily="18" charset="0"/>
                </a:rPr>
                <a:t>Occupational Health Psychologist</a:t>
              </a: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5" name="Text Box 19">
              <a:extLst>
                <a:ext uri="{FF2B5EF4-FFF2-40B4-BE49-F238E27FC236}">
                  <a16:creationId xmlns:a16="http://schemas.microsoft.com/office/drawing/2014/main" id="{2BFF45B0-55DE-4366-887B-572CC23DB5BA}"/>
                </a:ext>
              </a:extLst>
            </p:cNvPr>
            <p:cNvSpPr txBox="1">
              <a:spLocks noChangeArrowheads="1"/>
            </p:cNvSpPr>
            <p:nvPr/>
          </p:nvSpPr>
          <p:spPr bwMode="auto">
            <a:xfrm>
              <a:off x="3687233" y="3752278"/>
              <a:ext cx="2855159" cy="6858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100" b="1"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Times New Roman" panose="02020603050405020304" pitchFamily="18" charset="0"/>
                </a:rPr>
                <a:t>Chaplain </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100" b="1"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Times New Roman" panose="02020603050405020304" pitchFamily="18" charset="0"/>
                </a:rPr>
                <a:t>Peer counselling programme</a:t>
              </a: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sp>
        <p:nvSpPr>
          <p:cNvPr id="26" name="Rectangle 20">
            <a:extLst>
              <a:ext uri="{FF2B5EF4-FFF2-40B4-BE49-F238E27FC236}">
                <a16:creationId xmlns:a16="http://schemas.microsoft.com/office/drawing/2014/main" id="{CE8AC841-A2F6-4CA1-AB7F-BD195DFFB3D8}"/>
              </a:ext>
            </a:extLst>
          </p:cNvPr>
          <p:cNvSpPr>
            <a:spLocks noChangeArrowheads="1"/>
          </p:cNvSpPr>
          <p:nvPr/>
        </p:nvSpPr>
        <p:spPr bwMode="auto">
          <a:xfrm>
            <a:off x="563034" y="2073551"/>
            <a:ext cx="624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On </a:t>
            </a:r>
            <a:r>
              <a:rPr kumimoji="0" lang="en-GB" altLang="en-US" sz="1200" b="0"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Arial" panose="020B0604020202020204" pitchFamily="34" charset="0"/>
              </a:rPr>
              <a:t>May 1</a:t>
            </a:r>
            <a:r>
              <a:rPr kumimoji="0" lang="en-GB" altLang="en-US" sz="1200" b="0" i="0" u="none" strike="noStrike" cap="none" normalizeH="0" baseline="30000" dirty="0">
                <a:ln>
                  <a:noFill/>
                </a:ln>
                <a:solidFill>
                  <a:srgbClr val="0070C0"/>
                </a:solidFill>
                <a:effectLst/>
                <a:latin typeface="Verdana" panose="020B0604030504040204" pitchFamily="34" charset="0"/>
                <a:ea typeface="Verdana" panose="020B0604030504040204" pitchFamily="34" charset="0"/>
                <a:cs typeface="Arial" panose="020B0604020202020204" pitchFamily="34" charset="0"/>
              </a:rPr>
              <a:t>st</a:t>
            </a:r>
            <a:r>
              <a:rPr kumimoji="0" lang="en-GB" altLang="en-US" sz="1200" b="0"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Arial" panose="020B0604020202020204" pitchFamily="34" charset="0"/>
              </a:rPr>
              <a:t> </a:t>
            </a: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we participated in a Co-Lead meeting with the aim to increase our ability to support our colleagues following adverse or traumatic events. This poster contains our most important suggestions to improve the emotional support in </a:t>
            </a:r>
            <a:r>
              <a:rPr kumimoji="0" lang="en-GB" altLang="en-US" sz="1200" b="0"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Arial" panose="020B0604020202020204" pitchFamily="34" charset="0"/>
              </a:rPr>
              <a:t>Our Team</a:t>
            </a: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 </a:t>
            </a:r>
            <a:endParaRPr kumimoji="0" lang="en-IE" altLang="en-US" sz="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7" name="Rectangle 23">
            <a:extLst>
              <a:ext uri="{FF2B5EF4-FFF2-40B4-BE49-F238E27FC236}">
                <a16:creationId xmlns:a16="http://schemas.microsoft.com/office/drawing/2014/main" id="{42FF5268-F971-4F45-B07F-15BCEC56870F}"/>
              </a:ext>
            </a:extLst>
          </p:cNvPr>
          <p:cNvSpPr>
            <a:spLocks noChangeArrowheads="1"/>
          </p:cNvSpPr>
          <p:nvPr/>
        </p:nvSpPr>
        <p:spPr bwMode="auto">
          <a:xfrm>
            <a:off x="563034" y="2987548"/>
            <a:ext cx="62483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We have identified the following resources currently in place in </a:t>
            </a:r>
            <a:r>
              <a:rPr kumimoji="0" lang="en-GB" altLang="en-US" sz="1200" b="0"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Arial" panose="020B0604020202020204" pitchFamily="34" charset="0"/>
              </a:rPr>
              <a:t>Our Team/Hospital </a:t>
            </a: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for staff seeking emotional support following adverse or traumatic events: </a:t>
            </a:r>
            <a:endParaRPr kumimoji="0" lang="en-GB"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nvGrpSpPr>
          <p:cNvPr id="38" name="Group 37">
            <a:extLst>
              <a:ext uri="{FF2B5EF4-FFF2-40B4-BE49-F238E27FC236}">
                <a16:creationId xmlns:a16="http://schemas.microsoft.com/office/drawing/2014/main" id="{DCDA2256-C139-40F4-A26C-E80A4D05964A}"/>
              </a:ext>
            </a:extLst>
          </p:cNvPr>
          <p:cNvGrpSpPr/>
          <p:nvPr/>
        </p:nvGrpSpPr>
        <p:grpSpPr>
          <a:xfrm>
            <a:off x="615876" y="5030344"/>
            <a:ext cx="5926516" cy="2020024"/>
            <a:chOff x="615876" y="5183110"/>
            <a:chExt cx="5926516" cy="2020024"/>
          </a:xfrm>
        </p:grpSpPr>
        <p:sp>
          <p:nvSpPr>
            <p:cNvPr id="28" name="Text Box 2">
              <a:extLst>
                <a:ext uri="{FF2B5EF4-FFF2-40B4-BE49-F238E27FC236}">
                  <a16:creationId xmlns:a16="http://schemas.microsoft.com/office/drawing/2014/main" id="{BFADFBFE-19F1-4148-95CB-ABFE1379C9BD}"/>
                </a:ext>
              </a:extLst>
            </p:cNvPr>
            <p:cNvSpPr txBox="1">
              <a:spLocks noChangeArrowheads="1"/>
            </p:cNvSpPr>
            <p:nvPr/>
          </p:nvSpPr>
          <p:spPr bwMode="auto">
            <a:xfrm>
              <a:off x="615876" y="5183110"/>
              <a:ext cx="2966583" cy="201638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100" b="1" i="0" u="none" strike="noStrike" cap="none" normalizeH="0" baseline="0" dirty="0">
                  <a:ln>
                    <a:noFill/>
                  </a:ln>
                  <a:solidFill>
                    <a:srgbClr val="4472C4"/>
                  </a:solidFill>
                  <a:effectLst/>
                  <a:latin typeface="Verdana" panose="020B0604030504040204" pitchFamily="34" charset="0"/>
                  <a:ea typeface="Verdana" panose="020B0604030504040204" pitchFamily="34" charset="0"/>
                  <a:cs typeface="Arial" panose="020B0604020202020204" pitchFamily="34" charset="0"/>
                </a:rPr>
                <a:t>“Would you like to talk about what happened?”</a:t>
              </a: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100" b="1" i="0" u="none" strike="noStrike" cap="none" normalizeH="0" baseline="0" dirty="0">
                  <a:ln>
                    <a:noFill/>
                  </a:ln>
                  <a:solidFill>
                    <a:srgbClr val="4472C4"/>
                  </a:solidFill>
                  <a:effectLst/>
                  <a:latin typeface="Verdana" panose="020B0604030504040204" pitchFamily="34" charset="0"/>
                  <a:ea typeface="Verdana" panose="020B0604030504040204" pitchFamily="34" charset="0"/>
                  <a:cs typeface="Arial" panose="020B0604020202020204" pitchFamily="34" charset="0"/>
                </a:rPr>
                <a:t>“Do you want to go for a coffee with me and chat?”</a:t>
              </a: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100" b="1" i="0" u="none" strike="noStrike" cap="none" normalizeH="0" baseline="0" dirty="0">
                  <a:ln>
                    <a:noFill/>
                  </a:ln>
                  <a:solidFill>
                    <a:srgbClr val="4472C4"/>
                  </a:solidFill>
                  <a:effectLst/>
                  <a:latin typeface="Verdana" panose="020B0604030504040204" pitchFamily="34" charset="0"/>
                  <a:ea typeface="Verdana" panose="020B0604030504040204" pitchFamily="34" charset="0"/>
                  <a:cs typeface="Arial" panose="020B0604020202020204" pitchFamily="34" charset="0"/>
                </a:rPr>
                <a:t>“This must be difficult for you. How are you feeling?”</a:t>
              </a: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100" b="1" i="0" u="none" strike="noStrike" cap="none" normalizeH="0" baseline="0" dirty="0">
                  <a:ln>
                    <a:noFill/>
                  </a:ln>
                  <a:solidFill>
                    <a:srgbClr val="4472C4"/>
                  </a:solidFill>
                  <a:effectLst/>
                  <a:latin typeface="Verdana" panose="020B0604030504040204" pitchFamily="34" charset="0"/>
                  <a:ea typeface="Verdana" panose="020B0604030504040204" pitchFamily="34" charset="0"/>
                  <a:cs typeface="Arial" panose="020B0604020202020204" pitchFamily="34" charset="0"/>
                </a:rPr>
                <a:t>“Can I arrange for someone to take you home?”</a:t>
              </a: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9" name="Text Box 6">
              <a:extLst>
                <a:ext uri="{FF2B5EF4-FFF2-40B4-BE49-F238E27FC236}">
                  <a16:creationId xmlns:a16="http://schemas.microsoft.com/office/drawing/2014/main" id="{8F2AEAE5-7122-4B5F-BBC8-7C21866E5673}"/>
                </a:ext>
              </a:extLst>
            </p:cNvPr>
            <p:cNvSpPr txBox="1">
              <a:spLocks noChangeArrowheads="1"/>
            </p:cNvSpPr>
            <p:nvPr/>
          </p:nvSpPr>
          <p:spPr bwMode="auto">
            <a:xfrm>
              <a:off x="3726652" y="5186750"/>
              <a:ext cx="2815740" cy="201638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100" b="1" i="0" u="none" strike="noStrike" cap="none" normalizeH="0" baseline="0" dirty="0">
                  <a:ln>
                    <a:noFill/>
                  </a:ln>
                  <a:solidFill>
                    <a:srgbClr val="4472C4"/>
                  </a:solidFill>
                  <a:effectLst/>
                  <a:latin typeface="Verdana" panose="020B0604030504040204" pitchFamily="34" charset="0"/>
                  <a:ea typeface="Verdana" panose="020B0604030504040204" pitchFamily="34" charset="0"/>
                  <a:cs typeface="Arial" panose="020B0604020202020204" pitchFamily="34" charset="0"/>
                </a:rPr>
                <a:t> “Would you like me to be there when you speak to … (e.g. the manager)?”</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100" b="1" i="0" u="none" strike="noStrike" cap="none" normalizeH="0" baseline="0" dirty="0">
                  <a:ln>
                    <a:noFill/>
                  </a:ln>
                  <a:solidFill>
                    <a:srgbClr val="4472C4"/>
                  </a:solidFill>
                  <a:effectLst/>
                  <a:latin typeface="Verdana" panose="020B0604030504040204" pitchFamily="34" charset="0"/>
                  <a:ea typeface="Verdana" panose="020B0604030504040204" pitchFamily="34" charset="0"/>
                  <a:cs typeface="Arial" panose="020B0604020202020204" pitchFamily="34" charset="0"/>
                </a:rPr>
                <a:t>“You seem to be having a hard time. I just want to check that you are aware of the support options available (e.g. occupational health psychologist). Will I find their phone number for you?”</a:t>
              </a: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sp>
        <p:nvSpPr>
          <p:cNvPr id="31" name="Rectangle 29">
            <a:extLst>
              <a:ext uri="{FF2B5EF4-FFF2-40B4-BE49-F238E27FC236}">
                <a16:creationId xmlns:a16="http://schemas.microsoft.com/office/drawing/2014/main" id="{146BFB5C-077A-47BC-94ED-D24DC6BB59F9}"/>
              </a:ext>
            </a:extLst>
          </p:cNvPr>
          <p:cNvSpPr>
            <a:spLocks noChangeArrowheads="1"/>
          </p:cNvSpPr>
          <p:nvPr/>
        </p:nvSpPr>
        <p:spPr bwMode="auto">
          <a:xfrm>
            <a:off x="563034" y="4485679"/>
            <a:ext cx="62123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We will support our colleagues who have experienced adverse or traumatic events by asking questions like:</a:t>
            </a:r>
            <a:endParaRPr kumimoji="0" lang="en-GB"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32" name="Text Box 3">
            <a:extLst>
              <a:ext uri="{FF2B5EF4-FFF2-40B4-BE49-F238E27FC236}">
                <a16:creationId xmlns:a16="http://schemas.microsoft.com/office/drawing/2014/main" id="{20BAB7A3-C947-4158-AF3F-F6CC8CF7D2CE}"/>
              </a:ext>
            </a:extLst>
          </p:cNvPr>
          <p:cNvSpPr txBox="1">
            <a:spLocks noChangeArrowheads="1"/>
          </p:cNvSpPr>
          <p:nvPr/>
        </p:nvSpPr>
        <p:spPr bwMode="auto">
          <a:xfrm>
            <a:off x="615876" y="7493367"/>
            <a:ext cx="5926516" cy="1250614"/>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nSpc>
                <a:spcPct val="107000"/>
              </a:lnSpc>
              <a:spcAft>
                <a:spcPts val="800"/>
              </a:spcAft>
            </a:pPr>
            <a:r>
              <a:rPr lang="en-GB" sz="1100" b="1" dirty="0">
                <a:solidFill>
                  <a:srgbClr val="0070C0"/>
                </a:solidFill>
                <a:effectLst/>
                <a:latin typeface="Verdana" panose="020B0604030504040204" pitchFamily="34" charset="0"/>
                <a:ea typeface="Verdana" panose="020B0604030504040204" pitchFamily="34" charset="0"/>
                <a:cs typeface="Arial" panose="020B0604020202020204" pitchFamily="34" charset="0"/>
              </a:rPr>
              <a:t>Attempting to organise a bi-weekly walk around hospital campus during lunch break – all can join, and each walk will be led by a volunteer willing to have an informal chat (To join the volunteer rota, contact Mary O’Leary). Times/starting points TBD – announced on board. </a:t>
            </a:r>
            <a:endParaRPr lang="en-IE" sz="11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GB" sz="1100" b="1" dirty="0">
                <a:solidFill>
                  <a:srgbClr val="0070C0"/>
                </a:solidFill>
                <a:effectLst/>
                <a:latin typeface="Verdana" panose="020B0604030504040204" pitchFamily="34" charset="0"/>
                <a:ea typeface="Verdana" panose="020B0604030504040204" pitchFamily="34" charset="0"/>
                <a:cs typeface="Arial" panose="020B0604020202020204" pitchFamily="34" charset="0"/>
              </a:rPr>
              <a:t>Adding this poster to the team induction pack.</a:t>
            </a:r>
            <a:endParaRPr lang="en-IE" sz="1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38E783EE-CB08-4161-B801-54E55A097AC2}"/>
              </a:ext>
            </a:extLst>
          </p:cNvPr>
          <p:cNvSpPr/>
          <p:nvPr/>
        </p:nvSpPr>
        <p:spPr>
          <a:xfrm>
            <a:off x="563034" y="7133368"/>
            <a:ext cx="4377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sz="1200" dirty="0">
                <a:latin typeface="Verdana" panose="020B0604030504040204" pitchFamily="34" charset="0"/>
                <a:ea typeface="Verdana" panose="020B0604030504040204" pitchFamily="34" charset="0"/>
                <a:cs typeface="Arial" panose="020B0604020202020204" pitchFamily="34" charset="0"/>
              </a:rPr>
              <a:t>We will furthermore support our colleagues by:</a:t>
            </a:r>
            <a:endParaRPr lang="en-IE" sz="1200" dirty="0">
              <a:latin typeface="Verdana" panose="020B0604030504040204" pitchFamily="34" charset="0"/>
              <a:ea typeface="Verdana" panose="020B0604030504040204" pitchFamily="34" charset="0"/>
              <a:cs typeface="Arial" panose="020B0604020202020204" pitchFamily="34" charset="0"/>
            </a:endParaRPr>
          </a:p>
        </p:txBody>
      </p:sp>
      <p:sp>
        <p:nvSpPr>
          <p:cNvPr id="34" name="Rectangle 31">
            <a:extLst>
              <a:ext uri="{FF2B5EF4-FFF2-40B4-BE49-F238E27FC236}">
                <a16:creationId xmlns:a16="http://schemas.microsoft.com/office/drawing/2014/main" id="{3F3C38A7-AA86-424C-8519-C61B5BFA7B75}"/>
              </a:ext>
            </a:extLst>
          </p:cNvPr>
          <p:cNvSpPr>
            <a:spLocks noChangeArrowheads="1"/>
          </p:cNvSpPr>
          <p:nvPr/>
        </p:nvSpPr>
        <p:spPr bwMode="auto">
          <a:xfrm>
            <a:off x="615876" y="8985561"/>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35" name="Text Box 2">
            <a:extLst>
              <a:ext uri="{FF2B5EF4-FFF2-40B4-BE49-F238E27FC236}">
                <a16:creationId xmlns:a16="http://schemas.microsoft.com/office/drawing/2014/main" id="{9B3CC411-401A-4C0C-96DB-76C2F1AEF413}"/>
              </a:ext>
            </a:extLst>
          </p:cNvPr>
          <p:cNvSpPr txBox="1">
            <a:spLocks noChangeArrowheads="1"/>
          </p:cNvSpPr>
          <p:nvPr/>
        </p:nvSpPr>
        <p:spPr bwMode="auto">
          <a:xfrm>
            <a:off x="615877" y="9186979"/>
            <a:ext cx="5926516" cy="78553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b="1" i="0" u="sng"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https://www.hse.ie/eng/about/who/qid/other-quality-improvement-programmes/opendisclosure/opendiscfiles/bookletsuppstaffadverseevent.pdf</a:t>
            </a:r>
            <a:endParaRPr kumimoji="0" lang="en-GB" altLang="en-US" sz="400" b="0" i="0" u="sng"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Any other resources identified by the team (e.g. hospital policies, resources)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3">
            <a:extLst>
              <a:ext uri="{FF2B5EF4-FFF2-40B4-BE49-F238E27FC236}">
                <a16:creationId xmlns:a16="http://schemas.microsoft.com/office/drawing/2014/main" id="{20A14AD9-D3EF-4A1A-AA4E-5618B48B451C}"/>
              </a:ext>
            </a:extLst>
          </p:cNvPr>
          <p:cNvSpPr>
            <a:spLocks noChangeArrowheads="1"/>
          </p:cNvSpPr>
          <p:nvPr/>
        </p:nvSpPr>
        <p:spPr bwMode="auto">
          <a:xfrm>
            <a:off x="615876" y="8826981"/>
            <a:ext cx="53174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we need further information or resources, we will find them at: </a:t>
            </a:r>
            <a:endParaRPr kumimoji="0" lang="en-GB"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39" name="Rectangle 38">
            <a:extLst>
              <a:ext uri="{FF2B5EF4-FFF2-40B4-BE49-F238E27FC236}">
                <a16:creationId xmlns:a16="http://schemas.microsoft.com/office/drawing/2014/main" id="{E29CBA68-2696-4ACE-8B02-E952871DA636}"/>
              </a:ext>
            </a:extLst>
          </p:cNvPr>
          <p:cNvSpPr/>
          <p:nvPr/>
        </p:nvSpPr>
        <p:spPr>
          <a:xfrm>
            <a:off x="456985" y="1615000"/>
            <a:ext cx="6248400" cy="8432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a:extLst>
              <a:ext uri="{FF2B5EF4-FFF2-40B4-BE49-F238E27FC236}">
                <a16:creationId xmlns:a16="http://schemas.microsoft.com/office/drawing/2014/main" id="{C134E268-38C5-45B2-9A1E-F67DD4489057}"/>
              </a:ext>
            </a:extLst>
          </p:cNvPr>
          <p:cNvSpPr/>
          <p:nvPr/>
        </p:nvSpPr>
        <p:spPr>
          <a:xfrm>
            <a:off x="-1" y="10101263"/>
            <a:ext cx="7559676" cy="590550"/>
          </a:xfrm>
          <a:prstGeom prst="rect">
            <a:avLst/>
          </a:prstGeom>
          <a:solidFill>
            <a:srgbClr val="EE4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sp>
        <p:nvSpPr>
          <p:cNvPr id="40" name="Rectangle 39">
            <a:extLst>
              <a:ext uri="{FF2B5EF4-FFF2-40B4-BE49-F238E27FC236}">
                <a16:creationId xmlns:a16="http://schemas.microsoft.com/office/drawing/2014/main" id="{E206DDD3-4880-486C-9512-10391EEB593F}"/>
              </a:ext>
            </a:extLst>
          </p:cNvPr>
          <p:cNvSpPr/>
          <p:nvPr/>
        </p:nvSpPr>
        <p:spPr>
          <a:xfrm>
            <a:off x="-1" y="869472"/>
            <a:ext cx="6571164" cy="638965"/>
          </a:xfrm>
          <a:prstGeom prst="rect">
            <a:avLst/>
          </a:prstGeom>
          <a:solidFill>
            <a:srgbClr val="EE4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41" name="Rectangle 40">
            <a:extLst>
              <a:ext uri="{FF2B5EF4-FFF2-40B4-BE49-F238E27FC236}">
                <a16:creationId xmlns:a16="http://schemas.microsoft.com/office/drawing/2014/main" id="{3B278622-818E-4C2B-B5C7-0161B0088B02}"/>
              </a:ext>
            </a:extLst>
          </p:cNvPr>
          <p:cNvSpPr/>
          <p:nvPr/>
        </p:nvSpPr>
        <p:spPr>
          <a:xfrm>
            <a:off x="1234164" y="1053954"/>
            <a:ext cx="5074853" cy="307777"/>
          </a:xfrm>
          <a:prstGeom prst="rect">
            <a:avLst/>
          </a:prstGeom>
          <a:solidFill>
            <a:srgbClr val="EE4F00"/>
          </a:solidFill>
        </p:spPr>
        <p:txBody>
          <a:bodyPr wrap="square">
            <a:spAutoFit/>
          </a:bodyPr>
          <a:lstStyle/>
          <a:p>
            <a:pPr algn="ctr"/>
            <a:r>
              <a:rPr lang="en-GB" sz="1400"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EMOTIONAL SUPPORT IN TEAMS</a:t>
            </a:r>
            <a:endParaRPr lang="en-IE" sz="1400" dirty="0"/>
          </a:p>
        </p:txBody>
      </p:sp>
      <p:sp>
        <p:nvSpPr>
          <p:cNvPr id="42" name="Rectangle 41">
            <a:extLst>
              <a:ext uri="{FF2B5EF4-FFF2-40B4-BE49-F238E27FC236}">
                <a16:creationId xmlns:a16="http://schemas.microsoft.com/office/drawing/2014/main" id="{C37BDF32-E221-4690-884A-69634F2B3961}"/>
              </a:ext>
            </a:extLst>
          </p:cNvPr>
          <p:cNvSpPr/>
          <p:nvPr/>
        </p:nvSpPr>
        <p:spPr>
          <a:xfrm>
            <a:off x="6775363" y="5053171"/>
            <a:ext cx="787400" cy="590550"/>
          </a:xfrm>
          <a:prstGeom prst="rect">
            <a:avLst/>
          </a:prstGeom>
          <a:solidFill>
            <a:srgbClr val="EE4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pic>
        <p:nvPicPr>
          <p:cNvPr id="43" name="Picture 42">
            <a:extLst>
              <a:ext uri="{FF2B5EF4-FFF2-40B4-BE49-F238E27FC236}">
                <a16:creationId xmlns:a16="http://schemas.microsoft.com/office/drawing/2014/main" id="{80574F7A-29C9-4F4E-9BE0-F05263EB55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6984" y="899689"/>
            <a:ext cx="681782" cy="571457"/>
          </a:xfrm>
          <a:prstGeom prst="rect">
            <a:avLst/>
          </a:prstGeom>
          <a:solidFill>
            <a:srgbClr val="EE4F00"/>
          </a:solidFill>
        </p:spPr>
      </p:pic>
      <p:pic>
        <p:nvPicPr>
          <p:cNvPr id="44" name="Picture 43">
            <a:extLst>
              <a:ext uri="{FF2B5EF4-FFF2-40B4-BE49-F238E27FC236}">
                <a16:creationId xmlns:a16="http://schemas.microsoft.com/office/drawing/2014/main" id="{B7D92BB1-4E97-4A43-8EB1-986CEEDD25C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11433" y="5073913"/>
            <a:ext cx="575734" cy="543986"/>
          </a:xfrm>
          <a:prstGeom prst="rect">
            <a:avLst/>
          </a:prstGeom>
          <a:solidFill>
            <a:srgbClr val="EE4F00"/>
          </a:solidFill>
        </p:spPr>
      </p:pic>
    </p:spTree>
    <p:extLst>
      <p:ext uri="{BB962C8B-B14F-4D97-AF65-F5344CB8AC3E}">
        <p14:creationId xmlns:p14="http://schemas.microsoft.com/office/powerpoint/2010/main" val="2179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
            <a:extLst>
              <a:ext uri="{FF2B5EF4-FFF2-40B4-BE49-F238E27FC236}">
                <a16:creationId xmlns:a16="http://schemas.microsoft.com/office/drawing/2014/main" id="{CB8CDBBA-34D9-45DF-8910-D4ADF484A8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876" y="256841"/>
            <a:ext cx="1710055" cy="509905"/>
          </a:xfrm>
          <a:prstGeom prst="rect">
            <a:avLst/>
          </a:prstGeom>
          <a:noFill/>
          <a:ln>
            <a:noFill/>
          </a:ln>
        </p:spPr>
      </p:pic>
      <p:sp>
        <p:nvSpPr>
          <p:cNvPr id="16" name="Rectangle 15">
            <a:extLst>
              <a:ext uri="{FF2B5EF4-FFF2-40B4-BE49-F238E27FC236}">
                <a16:creationId xmlns:a16="http://schemas.microsoft.com/office/drawing/2014/main" id="{4CB08DA2-362A-4D49-B514-21FCADB03B03}"/>
              </a:ext>
            </a:extLst>
          </p:cNvPr>
          <p:cNvSpPr/>
          <p:nvPr/>
        </p:nvSpPr>
        <p:spPr>
          <a:xfrm>
            <a:off x="2525095" y="397414"/>
            <a:ext cx="2630848" cy="369332"/>
          </a:xfrm>
          <a:prstGeom prst="rect">
            <a:avLst/>
          </a:prstGeom>
        </p:spPr>
        <p:txBody>
          <a:bodyPr wrap="none">
            <a:spAutoFit/>
          </a:bodyPr>
          <a:lstStyle/>
          <a:p>
            <a:r>
              <a:rPr lang="en-GB" b="1" dirty="0">
                <a:solidFill>
                  <a:srgbClr val="EE4F00"/>
                </a:solidFill>
                <a:latin typeface="Verdana" panose="020B0604030504040204" pitchFamily="34" charset="0"/>
                <a:ea typeface="MS Mincho" panose="02020609040205080304" pitchFamily="49" charset="-128"/>
                <a:cs typeface="Times New Roman" panose="02020603050405020304" pitchFamily="18" charset="0"/>
              </a:rPr>
              <a:t>POSTER TEMPLATE</a:t>
            </a:r>
            <a:endParaRPr lang="en-IE" dirty="0">
              <a:solidFill>
                <a:srgbClr val="EE4F00"/>
              </a:solidFill>
            </a:endParaRPr>
          </a:p>
        </p:txBody>
      </p:sp>
      <p:sp>
        <p:nvSpPr>
          <p:cNvPr id="23" name="Rectangle 22">
            <a:extLst>
              <a:ext uri="{FF2B5EF4-FFF2-40B4-BE49-F238E27FC236}">
                <a16:creationId xmlns:a16="http://schemas.microsoft.com/office/drawing/2014/main" id="{4E9EA53D-1EFB-450E-87B2-658414E312A2}"/>
              </a:ext>
            </a:extLst>
          </p:cNvPr>
          <p:cNvSpPr/>
          <p:nvPr/>
        </p:nvSpPr>
        <p:spPr>
          <a:xfrm>
            <a:off x="2006309" y="1614999"/>
            <a:ext cx="3547061" cy="375552"/>
          </a:xfrm>
          <a:prstGeom prst="rect">
            <a:avLst/>
          </a:prstGeom>
        </p:spPr>
        <p:txBody>
          <a:bodyPr wrap="none">
            <a:spAutoFit/>
          </a:bodyPr>
          <a:lstStyle/>
          <a:p>
            <a:pPr algn="ct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Emotional Support in</a:t>
            </a:r>
            <a:r>
              <a:rPr lang="en-GB"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[Team Name]</a:t>
            </a:r>
            <a:endParaRPr lang="en-IE"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9B9C92FE-A03E-44EA-95E1-01193E390EA0}"/>
              </a:ext>
            </a:extLst>
          </p:cNvPr>
          <p:cNvSpPr txBox="1">
            <a:spLocks noChangeArrowheads="1"/>
          </p:cNvSpPr>
          <p:nvPr/>
        </p:nvSpPr>
        <p:spPr bwMode="auto">
          <a:xfrm>
            <a:off x="615876" y="3716879"/>
            <a:ext cx="2947532" cy="6858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5" name="Text Box 19">
            <a:extLst>
              <a:ext uri="{FF2B5EF4-FFF2-40B4-BE49-F238E27FC236}">
                <a16:creationId xmlns:a16="http://schemas.microsoft.com/office/drawing/2014/main" id="{2BFF45B0-55DE-4366-887B-572CC23DB5BA}"/>
              </a:ext>
            </a:extLst>
          </p:cNvPr>
          <p:cNvSpPr txBox="1">
            <a:spLocks noChangeArrowheads="1"/>
          </p:cNvSpPr>
          <p:nvPr/>
        </p:nvSpPr>
        <p:spPr bwMode="auto">
          <a:xfrm>
            <a:off x="3687233" y="3716879"/>
            <a:ext cx="2855159" cy="6858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6" name="Rectangle 20">
            <a:extLst>
              <a:ext uri="{FF2B5EF4-FFF2-40B4-BE49-F238E27FC236}">
                <a16:creationId xmlns:a16="http://schemas.microsoft.com/office/drawing/2014/main" id="{CE8AC841-A2F6-4CA1-AB7F-BD195DFFB3D8}"/>
              </a:ext>
            </a:extLst>
          </p:cNvPr>
          <p:cNvSpPr>
            <a:spLocks noChangeArrowheads="1"/>
          </p:cNvSpPr>
          <p:nvPr/>
        </p:nvSpPr>
        <p:spPr bwMode="auto">
          <a:xfrm>
            <a:off x="563034" y="2073551"/>
            <a:ext cx="624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On </a:t>
            </a:r>
            <a:r>
              <a:rPr kumimoji="0" lang="en-GB" altLang="en-US" sz="1200" b="0"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Arial" panose="020B0604020202020204" pitchFamily="34" charset="0"/>
              </a:rPr>
              <a:t>[date] </a:t>
            </a: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we participated in a Co-Lead meeting with the aim to increase our ability to support our colleagues following adverse or traumatic events. This poster contains our most important suggestions to improve the emotional support in </a:t>
            </a:r>
            <a:r>
              <a:rPr kumimoji="0" lang="en-GB" altLang="en-US" sz="1200" b="0"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Arial" panose="020B0604020202020204" pitchFamily="34" charset="0"/>
              </a:rPr>
              <a:t>[Team Name]</a:t>
            </a:r>
            <a:r>
              <a:rPr kumimoji="0" lang="en-GB" altLang="en-US" sz="1200" b="0" i="0" u="none" strike="noStrike" cap="none" normalizeH="0" baseline="0" dirty="0">
                <a:ln>
                  <a:noFill/>
                </a:ln>
                <a:effectLst/>
                <a:latin typeface="Verdana" panose="020B0604030504040204" pitchFamily="34" charset="0"/>
                <a:ea typeface="Verdana" panose="020B0604030504040204" pitchFamily="34" charset="0"/>
                <a:cs typeface="Arial" panose="020B0604020202020204" pitchFamily="34" charset="0"/>
              </a:rPr>
              <a:t>.</a:t>
            </a: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 </a:t>
            </a:r>
            <a:endParaRPr kumimoji="0" lang="en-IE" altLang="en-US" sz="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7" name="Rectangle 23">
            <a:extLst>
              <a:ext uri="{FF2B5EF4-FFF2-40B4-BE49-F238E27FC236}">
                <a16:creationId xmlns:a16="http://schemas.microsoft.com/office/drawing/2014/main" id="{42FF5268-F971-4F45-B07F-15BCEC56870F}"/>
              </a:ext>
            </a:extLst>
          </p:cNvPr>
          <p:cNvSpPr>
            <a:spLocks noChangeArrowheads="1"/>
          </p:cNvSpPr>
          <p:nvPr/>
        </p:nvSpPr>
        <p:spPr bwMode="auto">
          <a:xfrm>
            <a:off x="563034" y="2987548"/>
            <a:ext cx="62483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We have identified the following resources currently in place in </a:t>
            </a:r>
            <a:r>
              <a:rPr kumimoji="0" lang="en-GB" altLang="en-US" sz="1200" b="0" i="0" u="none" strike="noStrike" cap="none" normalizeH="0" baseline="0" dirty="0">
                <a:ln>
                  <a:noFill/>
                </a:ln>
                <a:solidFill>
                  <a:srgbClr val="0070C0"/>
                </a:solidFill>
                <a:effectLst/>
                <a:latin typeface="Verdana" panose="020B0604030504040204" pitchFamily="34" charset="0"/>
                <a:ea typeface="Verdana" panose="020B0604030504040204" pitchFamily="34" charset="0"/>
                <a:cs typeface="Arial" panose="020B0604020202020204" pitchFamily="34" charset="0"/>
              </a:rPr>
              <a:t>[Our Team/Hospital] </a:t>
            </a: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for staff seeking emotional support following adverse or traumatic events: </a:t>
            </a:r>
            <a:endParaRPr kumimoji="0" lang="en-GB"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8" name="Text Box 2">
            <a:extLst>
              <a:ext uri="{FF2B5EF4-FFF2-40B4-BE49-F238E27FC236}">
                <a16:creationId xmlns:a16="http://schemas.microsoft.com/office/drawing/2014/main" id="{BFADFBFE-19F1-4148-95CB-ABFE1379C9BD}"/>
              </a:ext>
            </a:extLst>
          </p:cNvPr>
          <p:cNvSpPr txBox="1">
            <a:spLocks noChangeArrowheads="1"/>
          </p:cNvSpPr>
          <p:nvPr/>
        </p:nvSpPr>
        <p:spPr bwMode="auto">
          <a:xfrm>
            <a:off x="615876" y="5030344"/>
            <a:ext cx="2966583" cy="201638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29" name="Text Box 6">
            <a:extLst>
              <a:ext uri="{FF2B5EF4-FFF2-40B4-BE49-F238E27FC236}">
                <a16:creationId xmlns:a16="http://schemas.microsoft.com/office/drawing/2014/main" id="{8F2AEAE5-7122-4B5F-BBC8-7C21866E5673}"/>
              </a:ext>
            </a:extLst>
          </p:cNvPr>
          <p:cNvSpPr txBox="1">
            <a:spLocks noChangeArrowheads="1"/>
          </p:cNvSpPr>
          <p:nvPr/>
        </p:nvSpPr>
        <p:spPr bwMode="auto">
          <a:xfrm>
            <a:off x="3726652" y="5033984"/>
            <a:ext cx="2815740" cy="201638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endParaRPr kumimoji="0" lang="en-GB" altLang="en-US"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31" name="Rectangle 29">
            <a:extLst>
              <a:ext uri="{FF2B5EF4-FFF2-40B4-BE49-F238E27FC236}">
                <a16:creationId xmlns:a16="http://schemas.microsoft.com/office/drawing/2014/main" id="{146BFB5C-077A-47BC-94ED-D24DC6BB59F9}"/>
              </a:ext>
            </a:extLst>
          </p:cNvPr>
          <p:cNvSpPr>
            <a:spLocks noChangeArrowheads="1"/>
          </p:cNvSpPr>
          <p:nvPr/>
        </p:nvSpPr>
        <p:spPr bwMode="auto">
          <a:xfrm>
            <a:off x="563034" y="4485679"/>
            <a:ext cx="62123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We will support our colleagues who have experienced adverse or traumatic events by asking questions like:</a:t>
            </a:r>
            <a:endParaRPr kumimoji="0" lang="en-GB"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32" name="Text Box 3">
            <a:extLst>
              <a:ext uri="{FF2B5EF4-FFF2-40B4-BE49-F238E27FC236}">
                <a16:creationId xmlns:a16="http://schemas.microsoft.com/office/drawing/2014/main" id="{20BAB7A3-C947-4158-AF3F-F6CC8CF7D2CE}"/>
              </a:ext>
            </a:extLst>
          </p:cNvPr>
          <p:cNvSpPr txBox="1">
            <a:spLocks noChangeArrowheads="1"/>
          </p:cNvSpPr>
          <p:nvPr/>
        </p:nvSpPr>
        <p:spPr bwMode="auto">
          <a:xfrm>
            <a:off x="615876" y="7493367"/>
            <a:ext cx="5926516" cy="1250614"/>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nSpc>
                <a:spcPct val="107000"/>
              </a:lnSpc>
              <a:spcAft>
                <a:spcPts val="800"/>
              </a:spcAft>
            </a:pPr>
            <a:endParaRPr lang="en-IE" sz="1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38E783EE-CB08-4161-B801-54E55A097AC2}"/>
              </a:ext>
            </a:extLst>
          </p:cNvPr>
          <p:cNvSpPr/>
          <p:nvPr/>
        </p:nvSpPr>
        <p:spPr>
          <a:xfrm>
            <a:off x="563034" y="7133368"/>
            <a:ext cx="4377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sz="1200" dirty="0">
                <a:latin typeface="Verdana" panose="020B0604030504040204" pitchFamily="34" charset="0"/>
                <a:ea typeface="Verdana" panose="020B0604030504040204" pitchFamily="34" charset="0"/>
                <a:cs typeface="Arial" panose="020B0604020202020204" pitchFamily="34" charset="0"/>
              </a:rPr>
              <a:t>We will furthermore support our colleagues by:</a:t>
            </a:r>
            <a:endParaRPr lang="en-IE" sz="1200" dirty="0">
              <a:latin typeface="Verdana" panose="020B0604030504040204" pitchFamily="34" charset="0"/>
              <a:ea typeface="Verdana" panose="020B0604030504040204" pitchFamily="34" charset="0"/>
              <a:cs typeface="Arial" panose="020B0604020202020204" pitchFamily="34" charset="0"/>
            </a:endParaRPr>
          </a:p>
        </p:txBody>
      </p:sp>
      <p:sp>
        <p:nvSpPr>
          <p:cNvPr id="34" name="Rectangle 31">
            <a:extLst>
              <a:ext uri="{FF2B5EF4-FFF2-40B4-BE49-F238E27FC236}">
                <a16:creationId xmlns:a16="http://schemas.microsoft.com/office/drawing/2014/main" id="{3F3C38A7-AA86-424C-8519-C61B5BFA7B75}"/>
              </a:ext>
            </a:extLst>
          </p:cNvPr>
          <p:cNvSpPr>
            <a:spLocks noChangeArrowheads="1"/>
          </p:cNvSpPr>
          <p:nvPr/>
        </p:nvSpPr>
        <p:spPr bwMode="auto">
          <a:xfrm>
            <a:off x="615876" y="8985561"/>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35" name="Text Box 2">
            <a:extLst>
              <a:ext uri="{FF2B5EF4-FFF2-40B4-BE49-F238E27FC236}">
                <a16:creationId xmlns:a16="http://schemas.microsoft.com/office/drawing/2014/main" id="{9B3CC411-401A-4C0C-96DB-76C2F1AEF413}"/>
              </a:ext>
            </a:extLst>
          </p:cNvPr>
          <p:cNvSpPr txBox="1">
            <a:spLocks noChangeArrowheads="1"/>
          </p:cNvSpPr>
          <p:nvPr/>
        </p:nvSpPr>
        <p:spPr bwMode="auto">
          <a:xfrm>
            <a:off x="615877" y="9186979"/>
            <a:ext cx="5926516" cy="78553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b="1" i="0" u="sng"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https://www.hse.ie/eng/about/who/qid/other-quality-improvement-programmes/opendisclosure/opendiscfiles/bookletsuppstaffadverseevent.pdf</a:t>
            </a:r>
            <a:endParaRPr kumimoji="0" lang="en-GB" altLang="en-US" sz="400" b="0" i="0" u="sng"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20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[Any other resources identified by the team (e.g. hospital policies, resources)]</a:t>
            </a:r>
            <a:endParaRPr kumimoji="0" lang="en-GB" altLang="en-US" sz="1800" i="0" u="none" strike="noStrike" cap="none" normalizeH="0" baseline="0" dirty="0">
              <a:ln>
                <a:noFill/>
              </a:ln>
              <a:solidFill>
                <a:schemeClr val="tx1"/>
              </a:solidFill>
              <a:effectLst/>
              <a:latin typeface="Arial" panose="020B0604020202020204" pitchFamily="34" charset="0"/>
            </a:endParaRPr>
          </a:p>
        </p:txBody>
      </p:sp>
      <p:sp>
        <p:nvSpPr>
          <p:cNvPr id="36" name="Rectangle 33">
            <a:extLst>
              <a:ext uri="{FF2B5EF4-FFF2-40B4-BE49-F238E27FC236}">
                <a16:creationId xmlns:a16="http://schemas.microsoft.com/office/drawing/2014/main" id="{20A14AD9-D3EF-4A1A-AA4E-5618B48B451C}"/>
              </a:ext>
            </a:extLst>
          </p:cNvPr>
          <p:cNvSpPr>
            <a:spLocks noChangeArrowheads="1"/>
          </p:cNvSpPr>
          <p:nvPr/>
        </p:nvSpPr>
        <p:spPr bwMode="auto">
          <a:xfrm>
            <a:off x="615876" y="8826981"/>
            <a:ext cx="53174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If we need further information or resources, we will find them at: </a:t>
            </a:r>
            <a:endParaRPr kumimoji="0" lang="en-GB"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39" name="Rectangle 38">
            <a:extLst>
              <a:ext uri="{FF2B5EF4-FFF2-40B4-BE49-F238E27FC236}">
                <a16:creationId xmlns:a16="http://schemas.microsoft.com/office/drawing/2014/main" id="{E29CBA68-2696-4ACE-8B02-E952871DA636}"/>
              </a:ext>
            </a:extLst>
          </p:cNvPr>
          <p:cNvSpPr/>
          <p:nvPr/>
        </p:nvSpPr>
        <p:spPr>
          <a:xfrm>
            <a:off x="456985" y="1615000"/>
            <a:ext cx="6248400" cy="8432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a:extLst>
              <a:ext uri="{FF2B5EF4-FFF2-40B4-BE49-F238E27FC236}">
                <a16:creationId xmlns:a16="http://schemas.microsoft.com/office/drawing/2014/main" id="{9A4BEF5E-1F5E-4DC7-B1CE-EF930E77D850}"/>
              </a:ext>
            </a:extLst>
          </p:cNvPr>
          <p:cNvSpPr/>
          <p:nvPr/>
        </p:nvSpPr>
        <p:spPr>
          <a:xfrm>
            <a:off x="-1" y="10101263"/>
            <a:ext cx="7559676" cy="590550"/>
          </a:xfrm>
          <a:prstGeom prst="rect">
            <a:avLst/>
          </a:prstGeom>
          <a:solidFill>
            <a:srgbClr val="EE4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1200" b="1" dirty="0">
                <a:latin typeface="Verdana" panose="020B0604030504040204" pitchFamily="34" charset="0"/>
                <a:ea typeface="Verdana" panose="020B0604030504040204" pitchFamily="34" charset="0"/>
                <a:cs typeface="Verdana" panose="020B0604030504040204" pitchFamily="34" charset="0"/>
              </a:rPr>
              <a:t>www.ucd.ie/collectiveleadership</a:t>
            </a:r>
          </a:p>
        </p:txBody>
      </p:sp>
      <p:sp>
        <p:nvSpPr>
          <p:cNvPr id="40" name="Rectangle 39">
            <a:extLst>
              <a:ext uri="{FF2B5EF4-FFF2-40B4-BE49-F238E27FC236}">
                <a16:creationId xmlns:a16="http://schemas.microsoft.com/office/drawing/2014/main" id="{7B211040-E558-44B2-B373-A11917562432}"/>
              </a:ext>
            </a:extLst>
          </p:cNvPr>
          <p:cNvSpPr/>
          <p:nvPr/>
        </p:nvSpPr>
        <p:spPr>
          <a:xfrm>
            <a:off x="-1" y="869472"/>
            <a:ext cx="6571164" cy="638965"/>
          </a:xfrm>
          <a:prstGeom prst="rect">
            <a:avLst/>
          </a:prstGeom>
          <a:solidFill>
            <a:srgbClr val="EE4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41" name="Rectangle 40">
            <a:extLst>
              <a:ext uri="{FF2B5EF4-FFF2-40B4-BE49-F238E27FC236}">
                <a16:creationId xmlns:a16="http://schemas.microsoft.com/office/drawing/2014/main" id="{E1DBB01E-DF3A-4C4A-BDD8-B1C351F43F2D}"/>
              </a:ext>
            </a:extLst>
          </p:cNvPr>
          <p:cNvSpPr/>
          <p:nvPr/>
        </p:nvSpPr>
        <p:spPr>
          <a:xfrm>
            <a:off x="1234164" y="1053954"/>
            <a:ext cx="5074853" cy="307777"/>
          </a:xfrm>
          <a:prstGeom prst="rect">
            <a:avLst/>
          </a:prstGeom>
          <a:solidFill>
            <a:srgbClr val="EE4F00"/>
          </a:solidFill>
        </p:spPr>
        <p:txBody>
          <a:bodyPr wrap="square">
            <a:spAutoFit/>
          </a:bodyPr>
          <a:lstStyle/>
          <a:p>
            <a:pPr algn="ctr"/>
            <a:r>
              <a:rPr lang="en-GB" sz="1400" b="1" dirty="0">
                <a:solidFill>
                  <a:srgbClr val="FFFFFF"/>
                </a:solidFill>
                <a:latin typeface="Verdana" panose="020B0604030504040204" pitchFamily="34" charset="0"/>
                <a:ea typeface="MS Mincho" panose="02020609040205080304" pitchFamily="49" charset="-128"/>
                <a:cs typeface="Times New Roman" panose="02020603050405020304" pitchFamily="18" charset="0"/>
              </a:rPr>
              <a:t>EMOTIONAL SUPPORT IN TEAMS</a:t>
            </a:r>
            <a:endParaRPr lang="en-IE" sz="1400" dirty="0"/>
          </a:p>
        </p:txBody>
      </p:sp>
      <p:sp>
        <p:nvSpPr>
          <p:cNvPr id="42" name="Rectangle 41">
            <a:extLst>
              <a:ext uri="{FF2B5EF4-FFF2-40B4-BE49-F238E27FC236}">
                <a16:creationId xmlns:a16="http://schemas.microsoft.com/office/drawing/2014/main" id="{4EDA58ED-EF61-466E-8BDB-321C9D980C2F}"/>
              </a:ext>
            </a:extLst>
          </p:cNvPr>
          <p:cNvSpPr/>
          <p:nvPr/>
        </p:nvSpPr>
        <p:spPr>
          <a:xfrm>
            <a:off x="6775363" y="5053171"/>
            <a:ext cx="787400" cy="590550"/>
          </a:xfrm>
          <a:prstGeom prst="rect">
            <a:avLst/>
          </a:prstGeom>
          <a:solidFill>
            <a:srgbClr val="EE4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pic>
        <p:nvPicPr>
          <p:cNvPr id="43" name="Picture 42">
            <a:extLst>
              <a:ext uri="{FF2B5EF4-FFF2-40B4-BE49-F238E27FC236}">
                <a16:creationId xmlns:a16="http://schemas.microsoft.com/office/drawing/2014/main" id="{338E0818-1DE7-47EF-A645-808B4AFFBC9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6984" y="899689"/>
            <a:ext cx="681782" cy="571457"/>
          </a:xfrm>
          <a:prstGeom prst="rect">
            <a:avLst/>
          </a:prstGeom>
          <a:solidFill>
            <a:srgbClr val="EE4F00"/>
          </a:solidFill>
        </p:spPr>
      </p:pic>
      <p:pic>
        <p:nvPicPr>
          <p:cNvPr id="44" name="Picture 43">
            <a:extLst>
              <a:ext uri="{FF2B5EF4-FFF2-40B4-BE49-F238E27FC236}">
                <a16:creationId xmlns:a16="http://schemas.microsoft.com/office/drawing/2014/main" id="{9340940E-48DA-4EF0-A83A-69A64A5B3A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11433" y="5073913"/>
            <a:ext cx="575734" cy="543986"/>
          </a:xfrm>
          <a:prstGeom prst="rect">
            <a:avLst/>
          </a:prstGeom>
          <a:solidFill>
            <a:srgbClr val="EE4F00"/>
          </a:solidFill>
        </p:spPr>
      </p:pic>
    </p:spTree>
    <p:extLst>
      <p:ext uri="{BB962C8B-B14F-4D97-AF65-F5344CB8AC3E}">
        <p14:creationId xmlns:p14="http://schemas.microsoft.com/office/powerpoint/2010/main" val="61072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1722</TotalTime>
  <Words>1573</Words>
  <Application>Microsoft Office PowerPoint</Application>
  <PresentationFormat>Custom</PresentationFormat>
  <Paragraphs>108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Support in Teams</dc:title>
  <dc:creator>Steve</dc:creator>
  <cp:lastModifiedBy>steve.macdonald@ucd.ie</cp:lastModifiedBy>
  <cp:revision>179</cp:revision>
  <dcterms:created xsi:type="dcterms:W3CDTF">2019-05-07T08:55:56Z</dcterms:created>
  <dcterms:modified xsi:type="dcterms:W3CDTF">2020-06-18T15:31:44Z</dcterms:modified>
</cp:coreProperties>
</file>